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8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5F89AB-E9AA-1344-5060-AB749661DDA9}" v="98" dt="2025-05-13T19:13:15.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F32026D4-62B8-45FF-B75F-7068E563863D}" type="datetimeFigureOut">
              <a:t>5/13/2025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1EFF06AD-DD76-4859-9DCC-E17BAB1E8E06}" type="slidenum">
              <a:t>‹#›</a:t>
            </a:fld>
            <a:endParaRPr lang="en-US"/>
          </a:p>
        </p:txBody>
      </p:sp>
    </p:spTree>
    <p:extLst>
      <p:ext uri="{BB962C8B-B14F-4D97-AF65-F5344CB8AC3E}">
        <p14:creationId xmlns:p14="http://schemas.microsoft.com/office/powerpoint/2010/main" val="1026663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7724" y="2566035"/>
            <a:ext cx="12789575" cy="971550"/>
          </a:xfrm>
          <a:prstGeom prst="rect">
            <a:avLst/>
          </a:prstGeom>
          <a:noFill/>
          <a:ln/>
        </p:spPr>
        <p:txBody>
          <a:bodyPr wrap="none" lIns="0" tIns="0" rIns="0" bIns="0" rtlCol="0" anchor="t"/>
          <a:lstStyle/>
          <a:p>
            <a:pPr marL="0" indent="0" algn="l">
              <a:lnSpc>
                <a:spcPts val="7650"/>
              </a:lnSpc>
              <a:buNone/>
            </a:pPr>
            <a:r>
              <a:rPr lang="en-US" sz="6100" b="1" dirty="0">
                <a:solidFill>
                  <a:srgbClr val="051D3A"/>
                </a:solidFill>
                <a:latin typeface="Funnel Display" pitchFamily="34" charset="0"/>
                <a:ea typeface="Funnel Display" pitchFamily="34" charset="-122"/>
                <a:cs typeface="Funnel Display" pitchFamily="34" charset="-120"/>
              </a:rPr>
              <a:t>DECODING FOOTBALL WITH DATA</a:t>
            </a:r>
            <a:endParaRPr lang="en-US" sz="6100" dirty="0"/>
          </a:p>
        </p:txBody>
      </p:sp>
      <p:sp>
        <p:nvSpPr>
          <p:cNvPr id="3" name="Text 1"/>
          <p:cNvSpPr/>
          <p:nvPr/>
        </p:nvSpPr>
        <p:spPr>
          <a:xfrm>
            <a:off x="837724" y="3896558"/>
            <a:ext cx="6262449" cy="704017"/>
          </a:xfrm>
          <a:prstGeom prst="rect">
            <a:avLst/>
          </a:prstGeom>
          <a:noFill/>
          <a:ln/>
        </p:spPr>
        <p:txBody>
          <a:bodyPr wrap="none" lIns="0" tIns="0" rIns="0" bIns="0" rtlCol="0" anchor="t"/>
          <a:lstStyle/>
          <a:p>
            <a:pPr marL="0" indent="0" algn="l">
              <a:lnSpc>
                <a:spcPts val="5500"/>
              </a:lnSpc>
              <a:buNone/>
            </a:pPr>
            <a:r>
              <a:rPr lang="en-US" sz="4400" b="1" dirty="0">
                <a:solidFill>
                  <a:srgbClr val="051D3A"/>
                </a:solidFill>
                <a:latin typeface="Funnel Display" pitchFamily="34" charset="0"/>
                <a:ea typeface="Funnel Display" pitchFamily="34" charset="-122"/>
                <a:cs typeface="Funnel Display" pitchFamily="34" charset="-120"/>
              </a:rPr>
              <a:t>NAME : KATHIRAVAN P</a:t>
            </a:r>
            <a:endParaRPr lang="en-US" sz="4400" dirty="0"/>
          </a:p>
        </p:txBody>
      </p:sp>
      <p:sp>
        <p:nvSpPr>
          <p:cNvPr id="4" name="Text 2"/>
          <p:cNvSpPr/>
          <p:nvPr/>
        </p:nvSpPr>
        <p:spPr>
          <a:xfrm>
            <a:off x="837724" y="4959548"/>
            <a:ext cx="8458795" cy="704017"/>
          </a:xfrm>
          <a:prstGeom prst="rect">
            <a:avLst/>
          </a:prstGeom>
          <a:noFill/>
          <a:ln/>
        </p:spPr>
        <p:txBody>
          <a:bodyPr wrap="none" lIns="0" tIns="0" rIns="0" bIns="0" rtlCol="0" anchor="t"/>
          <a:lstStyle/>
          <a:p>
            <a:pPr marL="0" indent="0" algn="l">
              <a:lnSpc>
                <a:spcPts val="5500"/>
              </a:lnSpc>
              <a:buNone/>
            </a:pPr>
            <a:r>
              <a:rPr lang="en-US" sz="4400" b="1" dirty="0">
                <a:solidFill>
                  <a:srgbClr val="051D3A"/>
                </a:solidFill>
                <a:latin typeface="Funnel Display" pitchFamily="34" charset="0"/>
                <a:ea typeface="Funnel Display" pitchFamily="34" charset="-122"/>
                <a:cs typeface="Funnel Display" pitchFamily="34" charset="-120"/>
              </a:rPr>
              <a:t>MENTOR NAME : JAYA PANDEY</a:t>
            </a:r>
            <a:endParaRPr lang="en-US" sz="4400" dirty="0"/>
          </a:p>
        </p:txBody>
      </p:sp>
      <p:sp>
        <p:nvSpPr>
          <p:cNvPr id="5" name="Rectangle 4">
            <a:extLst>
              <a:ext uri="{FF2B5EF4-FFF2-40B4-BE49-F238E27FC236}">
                <a16:creationId xmlns:a16="http://schemas.microsoft.com/office/drawing/2014/main" id="{69188D3B-6D1A-024C-029C-9BAB39032E50}"/>
              </a:ext>
            </a:extLst>
          </p:cNvPr>
          <p:cNvSpPr/>
          <p:nvPr/>
        </p:nvSpPr>
        <p:spPr>
          <a:xfrm>
            <a:off x="12830892" y="7579917"/>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01159" y="550902"/>
            <a:ext cx="10006370" cy="589121"/>
          </a:xfrm>
          <a:prstGeom prst="rect">
            <a:avLst/>
          </a:prstGeom>
          <a:noFill/>
          <a:ln/>
        </p:spPr>
        <p:txBody>
          <a:bodyPr wrap="none" lIns="0" tIns="0" rIns="0" bIns="0" rtlCol="0" anchor="t"/>
          <a:lstStyle/>
          <a:p>
            <a:pPr marL="0" indent="0" algn="l">
              <a:lnSpc>
                <a:spcPts val="4600"/>
              </a:lnSpc>
              <a:buNone/>
            </a:pPr>
            <a:r>
              <a:rPr lang="en-US" sz="3700" dirty="0">
                <a:solidFill>
                  <a:srgbClr val="051D3A"/>
                </a:solidFill>
                <a:latin typeface="Funnel Display" pitchFamily="34" charset="0"/>
                <a:ea typeface="Funnel Display" pitchFamily="34" charset="-122"/>
                <a:cs typeface="Funnel Display" pitchFamily="34" charset="-120"/>
              </a:rPr>
              <a:t>Player Demographics and Clustering Insights</a:t>
            </a:r>
            <a:endParaRPr lang="en-US" sz="3700" dirty="0"/>
          </a:p>
        </p:txBody>
      </p:sp>
      <p:sp>
        <p:nvSpPr>
          <p:cNvPr id="4" name="Text 2"/>
          <p:cNvSpPr/>
          <p:nvPr/>
        </p:nvSpPr>
        <p:spPr>
          <a:xfrm>
            <a:off x="909042" y="1748552"/>
            <a:ext cx="2868811" cy="294680"/>
          </a:xfrm>
          <a:prstGeom prst="rect">
            <a:avLst/>
          </a:prstGeom>
          <a:noFill/>
          <a:ln/>
        </p:spPr>
        <p:txBody>
          <a:bodyPr wrap="none" lIns="0" tIns="0" rIns="0" bIns="0" rtlCol="0" anchor="t"/>
          <a:lstStyle/>
          <a:p>
            <a:pPr marL="0" indent="0" algn="l">
              <a:lnSpc>
                <a:spcPts val="2300"/>
              </a:lnSpc>
              <a:buNone/>
            </a:pPr>
            <a:r>
              <a:rPr lang="en-US" sz="1850" dirty="0">
                <a:solidFill>
                  <a:srgbClr val="2B3541"/>
                </a:solidFill>
                <a:latin typeface="Funnel Display" pitchFamily="34" charset="0"/>
                <a:ea typeface="Funnel Display" pitchFamily="34" charset="-122"/>
                <a:cs typeface="Funnel Display" pitchFamily="34" charset="-120"/>
              </a:rPr>
              <a:t>Birth Country Distribution</a:t>
            </a:r>
            <a:endParaRPr lang="en-US" sz="1850" dirty="0"/>
          </a:p>
        </p:txBody>
      </p:sp>
      <p:sp>
        <p:nvSpPr>
          <p:cNvPr id="6" name="Text 3"/>
          <p:cNvSpPr/>
          <p:nvPr/>
        </p:nvSpPr>
        <p:spPr>
          <a:xfrm>
            <a:off x="2750199" y="7138080"/>
            <a:ext cx="10052305" cy="641033"/>
          </a:xfrm>
          <a:prstGeom prst="rect">
            <a:avLst/>
          </a:prstGeom>
          <a:noFill/>
          <a:ln/>
        </p:spPr>
        <p:txBody>
          <a:bodyPr wrap="square" lIns="0" tIns="0" rIns="0" bIns="0" rtlCol="0" anchor="t"/>
          <a:lstStyle/>
          <a:p>
            <a:pPr marL="0" indent="0" algn="l">
              <a:lnSpc>
                <a:spcPts val="2500"/>
              </a:lnSpc>
              <a:buNone/>
            </a:pPr>
            <a:r>
              <a:rPr lang="en-US" sz="1550" dirty="0">
                <a:solidFill>
                  <a:srgbClr val="2B3541"/>
                </a:solidFill>
                <a:latin typeface="Funnel Sans" pitchFamily="34" charset="0"/>
                <a:ea typeface="Funnel Sans" pitchFamily="34" charset="-122"/>
                <a:cs typeface="Funnel Sans" pitchFamily="34" charset="-120"/>
              </a:rPr>
              <a:t>Most players are born in the United States, followed by Germany, highlighting key talent origins.</a:t>
            </a:r>
            <a:endParaRPr lang="en-US" sz="1550" dirty="0"/>
          </a:p>
        </p:txBody>
      </p:sp>
      <p:sp>
        <p:nvSpPr>
          <p:cNvPr id="12" name="Rectangle 11">
            <a:extLst>
              <a:ext uri="{FF2B5EF4-FFF2-40B4-BE49-F238E27FC236}">
                <a16:creationId xmlns:a16="http://schemas.microsoft.com/office/drawing/2014/main" id="{60D15284-A6BB-0B83-11EF-6881C0CC72CA}"/>
              </a:ext>
            </a:extLst>
          </p:cNvPr>
          <p:cNvSpPr/>
          <p:nvPr/>
        </p:nvSpPr>
        <p:spPr>
          <a:xfrm>
            <a:off x="12796167" y="7580698"/>
            <a:ext cx="1831336" cy="6472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2DC6255-7BB8-F94F-7CE5-2AED54863066}"/>
              </a:ext>
            </a:extLst>
          </p:cNvPr>
          <p:cNvPicPr>
            <a:picLocks noChangeAspect="1"/>
          </p:cNvPicPr>
          <p:nvPr/>
        </p:nvPicPr>
        <p:blipFill>
          <a:blip r:embed="rId3"/>
          <a:stretch>
            <a:fillRect/>
          </a:stretch>
        </p:blipFill>
        <p:spPr>
          <a:xfrm>
            <a:off x="3048900" y="2169899"/>
            <a:ext cx="9138080" cy="45471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630085"/>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K Means clustering</a:t>
            </a:r>
            <a:endParaRPr lang="en-US" sz="4400" dirty="0"/>
          </a:p>
        </p:txBody>
      </p:sp>
      <p:sp>
        <p:nvSpPr>
          <p:cNvPr id="3" name="Text 1"/>
          <p:cNvSpPr/>
          <p:nvPr/>
        </p:nvSpPr>
        <p:spPr>
          <a:xfrm>
            <a:off x="837724" y="269307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Player Segmentation</a:t>
            </a:r>
            <a:endParaRPr lang="en-US" sz="2200" dirty="0"/>
          </a:p>
        </p:txBody>
      </p:sp>
      <p:sp>
        <p:nvSpPr>
          <p:cNvPr id="4" name="Text 2"/>
          <p:cNvSpPr/>
          <p:nvPr/>
        </p:nvSpPr>
        <p:spPr>
          <a:xfrm>
            <a:off x="837724" y="3403997"/>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K-means clustering (k=4) shows well-separated player groups based on demographics and attributes, supporting strategic team-building.</a:t>
            </a:r>
            <a:endParaRPr lang="en-US" sz="1850" dirty="0"/>
          </a:p>
        </p:txBody>
      </p:sp>
      <p:sp>
        <p:nvSpPr>
          <p:cNvPr id="5" name="Shape 3"/>
          <p:cNvSpPr/>
          <p:nvPr/>
        </p:nvSpPr>
        <p:spPr>
          <a:xfrm>
            <a:off x="837724" y="4439245"/>
            <a:ext cx="12954952" cy="1507927"/>
          </a:xfrm>
          <a:prstGeom prst="roundRect">
            <a:avLst>
              <a:gd name="adj" fmla="val 6667"/>
            </a:avLst>
          </a:prstGeom>
          <a:solidFill>
            <a:srgbClr val="D8E7F3"/>
          </a:solidFill>
          <a:ln/>
        </p:spPr>
      </p:sp>
      <p:sp>
        <p:nvSpPr>
          <p:cNvPr id="6" name="Shape 4"/>
          <p:cNvSpPr/>
          <p:nvPr/>
        </p:nvSpPr>
        <p:spPr>
          <a:xfrm>
            <a:off x="825818" y="4439245"/>
            <a:ext cx="12978765" cy="1507927"/>
          </a:xfrm>
          <a:prstGeom prst="roundRect">
            <a:avLst>
              <a:gd name="adj" fmla="val 2381"/>
            </a:avLst>
          </a:prstGeom>
          <a:solidFill>
            <a:srgbClr val="D8E7F3"/>
          </a:solidFill>
          <a:ln/>
        </p:spPr>
      </p:sp>
      <p:sp>
        <p:nvSpPr>
          <p:cNvPr id="7" name="Text 5"/>
          <p:cNvSpPr/>
          <p:nvPr/>
        </p:nvSpPr>
        <p:spPr>
          <a:xfrm>
            <a:off x="1065133" y="4618673"/>
            <a:ext cx="12500134" cy="1149072"/>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highlight>
                  <a:srgbClr val="D8E7F3"/>
                </a:highlight>
                <a:latin typeface="Consolas" pitchFamily="34" charset="0"/>
                <a:ea typeface="Consolas" pitchFamily="34" charset="-122"/>
                <a:cs typeface="Consolas" pitchFamily="34" charset="-120"/>
              </a:rPr>
              <a:t>The silhouette score is  0.796</a:t>
            </a:r>
            <a:endParaRPr lang="en-US" sz="1850" dirty="0"/>
          </a:p>
          <a:p>
            <a:pPr marL="0" indent="0" algn="l">
              <a:lnSpc>
                <a:spcPts val="3000"/>
              </a:lnSpc>
              <a:buNone/>
            </a:pPr>
            <a:r>
              <a:rPr lang="en-US" sz="1850" dirty="0">
                <a:solidFill>
                  <a:srgbClr val="2B3541"/>
                </a:solidFill>
                <a:highlight>
                  <a:srgbClr val="D8E7F3"/>
                </a:highlight>
                <a:latin typeface="Consolas" pitchFamily="34" charset="0"/>
                <a:ea typeface="Consolas" pitchFamily="34" charset="-122"/>
                <a:cs typeface="Consolas" pitchFamily="34" charset="-120"/>
              </a:rPr>
              <a:t>The calinski_harabasz score is  14790.92</a:t>
            </a:r>
            <a:endParaRPr lang="en-US" sz="1850" dirty="0"/>
          </a:p>
          <a:p>
            <a:pPr marL="0" indent="0" algn="l">
              <a:lnSpc>
                <a:spcPts val="3000"/>
              </a:lnSpc>
              <a:buNone/>
            </a:pPr>
            <a:r>
              <a:rPr lang="en-US" sz="1850" dirty="0">
                <a:solidFill>
                  <a:srgbClr val="2B3541"/>
                </a:solidFill>
                <a:highlight>
                  <a:srgbClr val="D8E7F3"/>
                </a:highlight>
                <a:latin typeface="Consolas" pitchFamily="34" charset="0"/>
                <a:ea typeface="Consolas" pitchFamily="34" charset="-122"/>
                <a:cs typeface="Consolas" pitchFamily="34" charset="-120"/>
              </a:rPr>
              <a:t>The davies_bouldin score is  0.38</a:t>
            </a:r>
            <a:endParaRPr lang="en-US" sz="1850" dirty="0"/>
          </a:p>
        </p:txBody>
      </p:sp>
      <p:sp>
        <p:nvSpPr>
          <p:cNvPr id="8" name="Text 6"/>
          <p:cNvSpPr/>
          <p:nvPr/>
        </p:nvSpPr>
        <p:spPr>
          <a:xfrm>
            <a:off x="837724" y="6216372"/>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0" name="Rectangle 9">
            <a:extLst>
              <a:ext uri="{FF2B5EF4-FFF2-40B4-BE49-F238E27FC236}">
                <a16:creationId xmlns:a16="http://schemas.microsoft.com/office/drawing/2014/main" id="{CB1E5430-2B50-B18E-A8A2-0CDFC0672078}"/>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247418"/>
            <a:ext cx="12954714" cy="5734764"/>
          </a:xfrm>
          <a:prstGeom prst="rect">
            <a:avLst/>
          </a:prstGeom>
        </p:spPr>
      </p:pic>
      <p:sp>
        <p:nvSpPr>
          <p:cNvPr id="4" name="Rectangle 3">
            <a:extLst>
              <a:ext uri="{FF2B5EF4-FFF2-40B4-BE49-F238E27FC236}">
                <a16:creationId xmlns:a16="http://schemas.microsoft.com/office/drawing/2014/main" id="{5A59F518-4BFD-3437-E7DB-9AAAB4168E0D}"/>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11135"/>
          </a:xfrm>
          <a:prstGeom prst="rect">
            <a:avLst/>
          </a:prstGeom>
        </p:spPr>
      </p:pic>
      <p:sp>
        <p:nvSpPr>
          <p:cNvPr id="3" name="Text 0"/>
          <p:cNvSpPr/>
          <p:nvPr/>
        </p:nvSpPr>
        <p:spPr>
          <a:xfrm>
            <a:off x="675084" y="3093958"/>
            <a:ext cx="7554158" cy="567333"/>
          </a:xfrm>
          <a:prstGeom prst="rect">
            <a:avLst/>
          </a:prstGeom>
          <a:noFill/>
          <a:ln/>
        </p:spPr>
        <p:txBody>
          <a:bodyPr wrap="none" lIns="0" tIns="0" rIns="0" bIns="0" rtlCol="0" anchor="t"/>
          <a:lstStyle/>
          <a:p>
            <a:pPr marL="0" indent="0" algn="l">
              <a:lnSpc>
                <a:spcPts val="4450"/>
              </a:lnSpc>
              <a:buNone/>
            </a:pPr>
            <a:r>
              <a:rPr lang="en-US" sz="3550" dirty="0">
                <a:solidFill>
                  <a:srgbClr val="051D3A"/>
                </a:solidFill>
                <a:latin typeface="Funnel Display" pitchFamily="34" charset="0"/>
                <a:ea typeface="Funnel Display" pitchFamily="34" charset="-122"/>
                <a:cs typeface="Funnel Display" pitchFamily="34" charset="-120"/>
              </a:rPr>
              <a:t>Referee Analysis and Match Impact</a:t>
            </a:r>
            <a:endParaRPr lang="en-US" sz="3550" dirty="0"/>
          </a:p>
        </p:txBody>
      </p:sp>
      <p:sp>
        <p:nvSpPr>
          <p:cNvPr id="4" name="Shape 1"/>
          <p:cNvSpPr/>
          <p:nvPr/>
        </p:nvSpPr>
        <p:spPr>
          <a:xfrm>
            <a:off x="675084" y="3950613"/>
            <a:ext cx="13280231" cy="2236470"/>
          </a:xfrm>
          <a:prstGeom prst="roundRect">
            <a:avLst>
              <a:gd name="adj" fmla="val 3622"/>
            </a:avLst>
          </a:prstGeom>
          <a:noFill/>
          <a:ln w="7620">
            <a:solidFill>
              <a:srgbClr val="000000">
                <a:alpha val="8000"/>
              </a:srgbClr>
            </a:solidFill>
            <a:prstDash val="solid"/>
          </a:ln>
        </p:spPr>
      </p:sp>
      <p:sp>
        <p:nvSpPr>
          <p:cNvPr id="5" name="Shape 2"/>
          <p:cNvSpPr/>
          <p:nvPr/>
        </p:nvSpPr>
        <p:spPr>
          <a:xfrm>
            <a:off x="682704" y="3958233"/>
            <a:ext cx="13264991" cy="555308"/>
          </a:xfrm>
          <a:prstGeom prst="rect">
            <a:avLst/>
          </a:prstGeom>
          <a:solidFill>
            <a:srgbClr val="FFFFFF">
              <a:alpha val="4000"/>
            </a:srgbClr>
          </a:solidFill>
          <a:ln/>
        </p:spPr>
      </p:sp>
      <p:sp>
        <p:nvSpPr>
          <p:cNvPr id="6" name="Text 3"/>
          <p:cNvSpPr/>
          <p:nvPr/>
        </p:nvSpPr>
        <p:spPr>
          <a:xfrm>
            <a:off x="875586" y="4081582"/>
            <a:ext cx="6242923" cy="308610"/>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Referee</a:t>
            </a:r>
            <a:endParaRPr lang="en-US" sz="1500" dirty="0"/>
          </a:p>
        </p:txBody>
      </p:sp>
      <p:sp>
        <p:nvSpPr>
          <p:cNvPr id="7" name="Text 4"/>
          <p:cNvSpPr/>
          <p:nvPr/>
        </p:nvSpPr>
        <p:spPr>
          <a:xfrm>
            <a:off x="7511891" y="4081582"/>
            <a:ext cx="6242923" cy="308610"/>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Yellow Cards Issued</a:t>
            </a:r>
            <a:endParaRPr lang="en-US" sz="1500" dirty="0"/>
          </a:p>
        </p:txBody>
      </p:sp>
      <p:sp>
        <p:nvSpPr>
          <p:cNvPr id="8" name="Shape 5"/>
          <p:cNvSpPr/>
          <p:nvPr/>
        </p:nvSpPr>
        <p:spPr>
          <a:xfrm>
            <a:off x="682704" y="4513540"/>
            <a:ext cx="13264991" cy="555308"/>
          </a:xfrm>
          <a:prstGeom prst="rect">
            <a:avLst/>
          </a:prstGeom>
          <a:solidFill>
            <a:srgbClr val="000000">
              <a:alpha val="4000"/>
            </a:srgbClr>
          </a:solidFill>
          <a:ln/>
        </p:spPr>
      </p:sp>
      <p:sp>
        <p:nvSpPr>
          <p:cNvPr id="9" name="Text 6"/>
          <p:cNvSpPr/>
          <p:nvPr/>
        </p:nvSpPr>
        <p:spPr>
          <a:xfrm>
            <a:off x="875586" y="4636889"/>
            <a:ext cx="6242923" cy="308610"/>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Felix Zwayer</a:t>
            </a:r>
            <a:endParaRPr lang="en-US" sz="1500" dirty="0"/>
          </a:p>
        </p:txBody>
      </p:sp>
      <p:sp>
        <p:nvSpPr>
          <p:cNvPr id="10" name="Text 7"/>
          <p:cNvSpPr/>
          <p:nvPr/>
        </p:nvSpPr>
        <p:spPr>
          <a:xfrm>
            <a:off x="7511891" y="4636889"/>
            <a:ext cx="6242923" cy="308610"/>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76</a:t>
            </a:r>
            <a:endParaRPr lang="en-US" sz="1500" dirty="0"/>
          </a:p>
        </p:txBody>
      </p:sp>
      <p:sp>
        <p:nvSpPr>
          <p:cNvPr id="11" name="Shape 8"/>
          <p:cNvSpPr/>
          <p:nvPr/>
        </p:nvSpPr>
        <p:spPr>
          <a:xfrm>
            <a:off x="682704" y="5068848"/>
            <a:ext cx="13264991" cy="555308"/>
          </a:xfrm>
          <a:prstGeom prst="rect">
            <a:avLst/>
          </a:prstGeom>
          <a:solidFill>
            <a:srgbClr val="FFFFFF">
              <a:alpha val="4000"/>
            </a:srgbClr>
          </a:solidFill>
          <a:ln/>
        </p:spPr>
      </p:sp>
      <p:sp>
        <p:nvSpPr>
          <p:cNvPr id="12" name="Text 9"/>
          <p:cNvSpPr/>
          <p:nvPr/>
        </p:nvSpPr>
        <p:spPr>
          <a:xfrm>
            <a:off x="875586" y="5192197"/>
            <a:ext cx="6242923" cy="308610"/>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Tobias Stieler</a:t>
            </a:r>
            <a:endParaRPr lang="en-US" sz="1500" dirty="0"/>
          </a:p>
        </p:txBody>
      </p:sp>
      <p:sp>
        <p:nvSpPr>
          <p:cNvPr id="13" name="Text 10"/>
          <p:cNvSpPr/>
          <p:nvPr/>
        </p:nvSpPr>
        <p:spPr>
          <a:xfrm>
            <a:off x="7511891" y="5192197"/>
            <a:ext cx="6242923" cy="308610"/>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53</a:t>
            </a:r>
            <a:endParaRPr lang="en-US" sz="1500" dirty="0"/>
          </a:p>
        </p:txBody>
      </p:sp>
      <p:sp>
        <p:nvSpPr>
          <p:cNvPr id="14" name="Shape 11"/>
          <p:cNvSpPr/>
          <p:nvPr/>
        </p:nvSpPr>
        <p:spPr>
          <a:xfrm>
            <a:off x="682704" y="5624155"/>
            <a:ext cx="13264991" cy="555308"/>
          </a:xfrm>
          <a:prstGeom prst="rect">
            <a:avLst/>
          </a:prstGeom>
          <a:solidFill>
            <a:srgbClr val="000000">
              <a:alpha val="4000"/>
            </a:srgbClr>
          </a:solidFill>
          <a:ln/>
        </p:spPr>
      </p:sp>
      <p:sp>
        <p:nvSpPr>
          <p:cNvPr id="15" name="Text 12"/>
          <p:cNvSpPr/>
          <p:nvPr/>
        </p:nvSpPr>
        <p:spPr>
          <a:xfrm>
            <a:off x="875586" y="5747504"/>
            <a:ext cx="6242923" cy="308610"/>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Mikkel Redder</a:t>
            </a:r>
            <a:endParaRPr lang="en-US" sz="1500" dirty="0"/>
          </a:p>
        </p:txBody>
      </p:sp>
      <p:sp>
        <p:nvSpPr>
          <p:cNvPr id="16" name="Text 13"/>
          <p:cNvSpPr/>
          <p:nvPr/>
        </p:nvSpPr>
        <p:spPr>
          <a:xfrm>
            <a:off x="7511891" y="5747504"/>
            <a:ext cx="6242923" cy="308610"/>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49</a:t>
            </a:r>
            <a:endParaRPr lang="en-US" sz="1500" dirty="0"/>
          </a:p>
        </p:txBody>
      </p:sp>
      <p:sp>
        <p:nvSpPr>
          <p:cNvPr id="17" name="Text 14"/>
          <p:cNvSpPr/>
          <p:nvPr/>
        </p:nvSpPr>
        <p:spPr>
          <a:xfrm>
            <a:off x="675084" y="6404015"/>
            <a:ext cx="13280231" cy="617220"/>
          </a:xfrm>
          <a:prstGeom prst="rect">
            <a:avLst/>
          </a:prstGeom>
          <a:noFill/>
          <a:ln/>
        </p:spPr>
        <p:txBody>
          <a:bodyPr wrap="squar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Referees vary in strictness; Zwayer issues the most yellow cards, possibly reflecting intense match styles or stricter officiating. Domestic leagues have the most referees, indicating workload distribution. Longer matches see more cards, suggesting increased referee vigilance or player fatigue.</a:t>
            </a:r>
            <a:endParaRPr lang="en-US" sz="1500" dirty="0"/>
          </a:p>
        </p:txBody>
      </p:sp>
      <p:sp>
        <p:nvSpPr>
          <p:cNvPr id="18" name="Text 15"/>
          <p:cNvSpPr/>
          <p:nvPr/>
        </p:nvSpPr>
        <p:spPr>
          <a:xfrm>
            <a:off x="675084" y="7238167"/>
            <a:ext cx="13280231" cy="308610"/>
          </a:xfrm>
          <a:prstGeom prst="rect">
            <a:avLst/>
          </a:prstGeom>
          <a:noFill/>
          <a:ln/>
        </p:spPr>
        <p:txBody>
          <a:bodyPr wrap="none" lIns="0" tIns="0" rIns="0" bIns="0" rtlCol="0" anchor="t"/>
          <a:lstStyle/>
          <a:p>
            <a:pPr marL="0" indent="0" algn="l">
              <a:lnSpc>
                <a:spcPts val="2400"/>
              </a:lnSpc>
              <a:buNone/>
            </a:pPr>
            <a:r>
              <a:rPr lang="en-US" sz="1500" dirty="0">
                <a:solidFill>
                  <a:srgbClr val="2B3541"/>
                </a:solidFill>
                <a:latin typeface="Funnel Sans" pitchFamily="34" charset="0"/>
                <a:ea typeface="Funnel Sans" pitchFamily="34" charset="-122"/>
                <a:cs typeface="Funnel Sans" pitchFamily="34" charset="-120"/>
              </a:rPr>
              <a:t>High referee diversity in major stadiums like SIGNAL IDUNA PARK suggests neutral and fair match assignments.</a:t>
            </a:r>
            <a:endParaRPr lang="en-US" sz="1500" dirty="0"/>
          </a:p>
        </p:txBody>
      </p:sp>
      <p:sp>
        <p:nvSpPr>
          <p:cNvPr id="20" name="Rectangle 19">
            <a:extLst>
              <a:ext uri="{FF2B5EF4-FFF2-40B4-BE49-F238E27FC236}">
                <a16:creationId xmlns:a16="http://schemas.microsoft.com/office/drawing/2014/main" id="{AD556529-9E16-40E8-5462-AC91F0C85B40}"/>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247299"/>
            <a:ext cx="12954952" cy="5734883"/>
          </a:xfrm>
          <a:prstGeom prst="rect">
            <a:avLst/>
          </a:prstGeom>
        </p:spPr>
      </p:pic>
      <p:sp>
        <p:nvSpPr>
          <p:cNvPr id="4" name="Rectangle 3">
            <a:extLst>
              <a:ext uri="{FF2B5EF4-FFF2-40B4-BE49-F238E27FC236}">
                <a16:creationId xmlns:a16="http://schemas.microsoft.com/office/drawing/2014/main" id="{5757F6D2-4C20-124C-3D75-5407BFE4389E}"/>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88432"/>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Substitution Patterns and Tactical Insights</a:t>
            </a:r>
            <a:endParaRPr lang="en-US" sz="4400" dirty="0"/>
          </a:p>
        </p:txBody>
      </p:sp>
      <p:sp>
        <p:nvSpPr>
          <p:cNvPr id="4" name="Shape 1"/>
          <p:cNvSpPr/>
          <p:nvPr/>
        </p:nvSpPr>
        <p:spPr>
          <a:xfrm>
            <a:off x="837724" y="2555438"/>
            <a:ext cx="179427" cy="1261586"/>
          </a:xfrm>
          <a:prstGeom prst="roundRect">
            <a:avLst>
              <a:gd name="adj" fmla="val 56034"/>
            </a:avLst>
          </a:prstGeom>
          <a:solidFill>
            <a:srgbClr val="FAF5EB"/>
          </a:solidFill>
          <a:ln w="7620">
            <a:solidFill>
              <a:srgbClr val="D5CDBE"/>
            </a:solidFill>
            <a:prstDash val="solid"/>
          </a:ln>
        </p:spPr>
      </p:sp>
      <p:sp>
        <p:nvSpPr>
          <p:cNvPr id="5" name="Text 2"/>
          <p:cNvSpPr/>
          <p:nvPr/>
        </p:nvSpPr>
        <p:spPr>
          <a:xfrm>
            <a:off x="1376124" y="2555438"/>
            <a:ext cx="2902387"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Position Substitutions</a:t>
            </a:r>
            <a:endParaRPr lang="en-US" sz="2200" dirty="0"/>
          </a:p>
        </p:txBody>
      </p:sp>
      <p:sp>
        <p:nvSpPr>
          <p:cNvPr id="6" name="Text 3"/>
          <p:cNvSpPr/>
          <p:nvPr/>
        </p:nvSpPr>
        <p:spPr>
          <a:xfrm>
            <a:off x="1376124" y="3050977"/>
            <a:ext cx="6930152"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Attackers are substituted most frequently (1,735 times), reflecting tactical adjustments and fatigue management.</a:t>
            </a:r>
            <a:endParaRPr lang="en-US" sz="1850" dirty="0"/>
          </a:p>
        </p:txBody>
      </p:sp>
      <p:sp>
        <p:nvSpPr>
          <p:cNvPr id="7" name="Shape 4"/>
          <p:cNvSpPr/>
          <p:nvPr/>
        </p:nvSpPr>
        <p:spPr>
          <a:xfrm>
            <a:off x="1196697" y="4056340"/>
            <a:ext cx="179427" cy="1261586"/>
          </a:xfrm>
          <a:prstGeom prst="roundRect">
            <a:avLst>
              <a:gd name="adj" fmla="val 56034"/>
            </a:avLst>
          </a:prstGeom>
          <a:solidFill>
            <a:srgbClr val="FAF5EB"/>
          </a:solidFill>
          <a:ln w="7620">
            <a:solidFill>
              <a:srgbClr val="D5CDBE"/>
            </a:solidFill>
            <a:prstDash val="solid"/>
          </a:ln>
        </p:spPr>
      </p:sp>
      <p:sp>
        <p:nvSpPr>
          <p:cNvPr id="8" name="Text 5"/>
          <p:cNvSpPr/>
          <p:nvPr/>
        </p:nvSpPr>
        <p:spPr>
          <a:xfrm>
            <a:off x="1735098" y="4056340"/>
            <a:ext cx="3147774"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Top Substituted Players</a:t>
            </a:r>
            <a:endParaRPr lang="en-US" sz="2200" dirty="0"/>
          </a:p>
        </p:txBody>
      </p:sp>
      <p:sp>
        <p:nvSpPr>
          <p:cNvPr id="9" name="Text 6"/>
          <p:cNvSpPr/>
          <p:nvPr/>
        </p:nvSpPr>
        <p:spPr>
          <a:xfrm>
            <a:off x="1735098" y="4551878"/>
            <a:ext cx="6571178"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Christian Pulisic leads with 826 substitutions, indicating high usage and strategic fitness management.</a:t>
            </a:r>
            <a:endParaRPr lang="en-US" sz="1850" dirty="0"/>
          </a:p>
        </p:txBody>
      </p:sp>
      <p:sp>
        <p:nvSpPr>
          <p:cNvPr id="10" name="Shape 7"/>
          <p:cNvSpPr/>
          <p:nvPr/>
        </p:nvSpPr>
        <p:spPr>
          <a:xfrm>
            <a:off x="1555790" y="5557242"/>
            <a:ext cx="179427" cy="1644610"/>
          </a:xfrm>
          <a:prstGeom prst="roundRect">
            <a:avLst>
              <a:gd name="adj" fmla="val 56034"/>
            </a:avLst>
          </a:prstGeom>
          <a:solidFill>
            <a:srgbClr val="FAF5EB"/>
          </a:solidFill>
          <a:ln w="7620">
            <a:solidFill>
              <a:srgbClr val="D5CDBE"/>
            </a:solidFill>
            <a:prstDash val="solid"/>
          </a:ln>
        </p:spPr>
      </p:sp>
      <p:sp>
        <p:nvSpPr>
          <p:cNvPr id="11" name="Text 8"/>
          <p:cNvSpPr/>
          <p:nvPr/>
        </p:nvSpPr>
        <p:spPr>
          <a:xfrm>
            <a:off x="2094190" y="5557242"/>
            <a:ext cx="3341965"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Timing and Match Status</a:t>
            </a:r>
            <a:endParaRPr lang="en-US" sz="2200" dirty="0"/>
          </a:p>
        </p:txBody>
      </p:sp>
      <p:sp>
        <p:nvSpPr>
          <p:cNvPr id="12" name="Text 9"/>
          <p:cNvSpPr/>
          <p:nvPr/>
        </p:nvSpPr>
        <p:spPr>
          <a:xfrm>
            <a:off x="2094190" y="6052780"/>
            <a:ext cx="6212086" cy="1149072"/>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Substitutions peak at 45-60 and near 90 minutes, varying by match status: losing teams substitute earlier, winning teams later to defend leads.</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247299"/>
            <a:ext cx="12954952" cy="5734883"/>
          </a:xfrm>
          <a:prstGeom prst="rect">
            <a:avLst/>
          </a:prstGeom>
        </p:spPr>
      </p:pic>
      <p:sp>
        <p:nvSpPr>
          <p:cNvPr id="4" name="Rectangle 3">
            <a:extLst>
              <a:ext uri="{FF2B5EF4-FFF2-40B4-BE49-F238E27FC236}">
                <a16:creationId xmlns:a16="http://schemas.microsoft.com/office/drawing/2014/main" id="{23D2CEC2-A608-A70C-7B9A-28A637CC269D}"/>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1288971"/>
            <a:ext cx="9345811"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Competition and Team comparison</a:t>
            </a:r>
            <a:endParaRPr lang="en-US" sz="4400" dirty="0"/>
          </a:p>
        </p:txBody>
      </p:sp>
      <p:sp>
        <p:nvSpPr>
          <p:cNvPr id="3" name="Text 1"/>
          <p:cNvSpPr/>
          <p:nvPr/>
        </p:nvSpPr>
        <p:spPr>
          <a:xfrm>
            <a:off x="837724" y="25912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Competition Types</a:t>
            </a:r>
            <a:endParaRPr lang="en-US" sz="2200" dirty="0"/>
          </a:p>
        </p:txBody>
      </p:sp>
      <p:sp>
        <p:nvSpPr>
          <p:cNvPr id="4" name="Text 2"/>
          <p:cNvSpPr/>
          <p:nvPr/>
        </p:nvSpPr>
        <p:spPr>
          <a:xfrm>
            <a:off x="837724" y="3182541"/>
            <a:ext cx="3928586" cy="1915120"/>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Domestic leagues dominate in volume and stadium usage; "Other" competitions have highest average attendance, indicating special events.</a:t>
            </a:r>
            <a:endParaRPr lang="en-US" sz="1850" dirty="0"/>
          </a:p>
        </p:txBody>
      </p:sp>
      <p:sp>
        <p:nvSpPr>
          <p:cNvPr id="5" name="Text 3"/>
          <p:cNvSpPr/>
          <p:nvPr/>
        </p:nvSpPr>
        <p:spPr>
          <a:xfrm>
            <a:off x="5357813" y="25912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Team </a:t>
            </a:r>
            <a:endParaRPr lang="en-US" sz="2200" dirty="0"/>
          </a:p>
        </p:txBody>
      </p:sp>
      <p:sp>
        <p:nvSpPr>
          <p:cNvPr id="6" name="Text 4"/>
          <p:cNvSpPr/>
          <p:nvPr/>
        </p:nvSpPr>
        <p:spPr>
          <a:xfrm>
            <a:off x="5357813" y="3182541"/>
            <a:ext cx="3928586" cy="383024"/>
          </a:xfrm>
          <a:prstGeom prst="rect">
            <a:avLst/>
          </a:prstGeom>
          <a:noFill/>
          <a:ln/>
        </p:spPr>
        <p:txBody>
          <a:bodyPr wrap="non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Borussia Dortmund</a:t>
            </a:r>
            <a:endParaRPr lang="en-US" sz="1850" dirty="0"/>
          </a:p>
        </p:txBody>
      </p:sp>
      <p:sp>
        <p:nvSpPr>
          <p:cNvPr id="7" name="Text 5"/>
          <p:cNvSpPr/>
          <p:nvPr/>
        </p:nvSpPr>
        <p:spPr>
          <a:xfrm>
            <a:off x="5357813" y="3780949"/>
            <a:ext cx="3928586" cy="383024"/>
          </a:xfrm>
          <a:prstGeom prst="rect">
            <a:avLst/>
          </a:prstGeom>
          <a:noFill/>
          <a:ln/>
        </p:spPr>
        <p:txBody>
          <a:bodyPr wrap="non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Market Value:</a:t>
            </a:r>
            <a:r>
              <a:rPr lang="en-US" sz="1850" dirty="0">
                <a:solidFill>
                  <a:srgbClr val="2B3541"/>
                </a:solidFill>
                <a:latin typeface="Funnel Sans" pitchFamily="34" charset="0"/>
                <a:ea typeface="Funnel Sans" pitchFamily="34" charset="-122"/>
                <a:cs typeface="Funnel Sans" pitchFamily="34" charset="-120"/>
              </a:rPr>
              <a:t> $13.888M (highest)</a:t>
            </a:r>
            <a:endParaRPr lang="en-US" sz="1850" dirty="0"/>
          </a:p>
        </p:txBody>
      </p:sp>
      <p:sp>
        <p:nvSpPr>
          <p:cNvPr id="8" name="Text 6"/>
          <p:cNvSpPr/>
          <p:nvPr/>
        </p:nvSpPr>
        <p:spPr>
          <a:xfrm>
            <a:off x="5357813" y="4379357"/>
            <a:ext cx="3928586" cy="383024"/>
          </a:xfrm>
          <a:prstGeom prst="rect">
            <a:avLst/>
          </a:prstGeom>
          <a:noFill/>
          <a:ln/>
        </p:spPr>
        <p:txBody>
          <a:bodyPr wrap="non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Goals:</a:t>
            </a:r>
            <a:r>
              <a:rPr lang="en-US" sz="1850" dirty="0">
                <a:solidFill>
                  <a:srgbClr val="2B3541"/>
                </a:solidFill>
                <a:latin typeface="Funnel Sans" pitchFamily="34" charset="0"/>
                <a:ea typeface="Funnel Sans" pitchFamily="34" charset="-122"/>
                <a:cs typeface="Funnel Sans" pitchFamily="34" charset="-120"/>
              </a:rPr>
              <a:t> 391</a:t>
            </a:r>
            <a:endParaRPr lang="en-US" sz="1850" dirty="0"/>
          </a:p>
        </p:txBody>
      </p:sp>
      <p:sp>
        <p:nvSpPr>
          <p:cNvPr id="9" name="Text 7"/>
          <p:cNvSpPr/>
          <p:nvPr/>
        </p:nvSpPr>
        <p:spPr>
          <a:xfrm>
            <a:off x="5357813" y="4977765"/>
            <a:ext cx="3928586" cy="383024"/>
          </a:xfrm>
          <a:prstGeom prst="rect">
            <a:avLst/>
          </a:prstGeom>
          <a:noFill/>
          <a:ln/>
        </p:spPr>
        <p:txBody>
          <a:bodyPr wrap="non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Assists:</a:t>
            </a:r>
            <a:r>
              <a:rPr lang="en-US" sz="1850" dirty="0">
                <a:solidFill>
                  <a:srgbClr val="2B3541"/>
                </a:solidFill>
                <a:latin typeface="Funnel Sans" pitchFamily="34" charset="0"/>
                <a:ea typeface="Funnel Sans" pitchFamily="34" charset="-122"/>
                <a:cs typeface="Funnel Sans" pitchFamily="34" charset="-120"/>
              </a:rPr>
              <a:t> 165</a:t>
            </a:r>
            <a:endParaRPr lang="en-US" sz="1850" dirty="0"/>
          </a:p>
        </p:txBody>
      </p:sp>
      <p:sp>
        <p:nvSpPr>
          <p:cNvPr id="10" name="Text 8"/>
          <p:cNvSpPr/>
          <p:nvPr/>
        </p:nvSpPr>
        <p:spPr>
          <a:xfrm>
            <a:off x="5357813" y="5576173"/>
            <a:ext cx="3928586" cy="1149072"/>
          </a:xfrm>
          <a:prstGeom prst="rect">
            <a:avLst/>
          </a:prstGeom>
          <a:noFill/>
          <a:ln/>
        </p:spPr>
        <p:txBody>
          <a:bodyPr wrap="squar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 Insight:</a:t>
            </a:r>
            <a:r>
              <a:rPr lang="en-US" sz="1850" dirty="0">
                <a:solidFill>
                  <a:srgbClr val="2B3541"/>
                </a:solidFill>
                <a:latin typeface="Funnel Sans" pitchFamily="34" charset="0"/>
                <a:ea typeface="Funnel Sans" pitchFamily="34" charset="-122"/>
                <a:cs typeface="Funnel Sans" pitchFamily="34" charset="-120"/>
              </a:rPr>
              <a:t> Exceptionally high value </a:t>
            </a:r>
            <a:r>
              <a:rPr lang="en-US" sz="1850" b="1" dirty="0">
                <a:solidFill>
                  <a:srgbClr val="2B3541"/>
                </a:solidFill>
                <a:latin typeface="Funnel Sans" pitchFamily="34" charset="0"/>
                <a:ea typeface="Funnel Sans" pitchFamily="34" charset="-122"/>
                <a:cs typeface="Funnel Sans" pitchFamily="34" charset="-120"/>
              </a:rPr>
              <a:t>matches</a:t>
            </a:r>
            <a:r>
              <a:rPr lang="en-US" sz="1850" dirty="0">
                <a:solidFill>
                  <a:srgbClr val="2B3541"/>
                </a:solidFill>
                <a:latin typeface="Funnel Sans" pitchFamily="34" charset="0"/>
                <a:ea typeface="Funnel Sans" pitchFamily="34" charset="-122"/>
                <a:cs typeface="Funnel Sans" pitchFamily="34" charset="-120"/>
              </a:rPr>
              <a:t> with </a:t>
            </a:r>
            <a:r>
              <a:rPr lang="en-US" sz="1850" b="1" dirty="0">
                <a:solidFill>
                  <a:srgbClr val="2B3541"/>
                </a:solidFill>
                <a:latin typeface="Funnel Sans" pitchFamily="34" charset="0"/>
                <a:ea typeface="Funnel Sans" pitchFamily="34" charset="-122"/>
                <a:cs typeface="Funnel Sans" pitchFamily="34" charset="-120"/>
              </a:rPr>
              <a:t>on-field dominance</a:t>
            </a:r>
            <a:r>
              <a:rPr lang="en-US" sz="1850" dirty="0">
                <a:solidFill>
                  <a:srgbClr val="2B3541"/>
                </a:solidFill>
                <a:latin typeface="Funnel Sans" pitchFamily="34" charset="0"/>
                <a:ea typeface="Funnel Sans" pitchFamily="34" charset="-122"/>
                <a:cs typeface="Funnel Sans" pitchFamily="34" charset="-120"/>
              </a:rPr>
              <a:t>, showing great return on investment.</a:t>
            </a:r>
            <a:endParaRPr lang="en-US" sz="1850" dirty="0"/>
          </a:p>
        </p:txBody>
      </p:sp>
      <p:sp>
        <p:nvSpPr>
          <p:cNvPr id="11" name="Text 9"/>
          <p:cNvSpPr/>
          <p:nvPr/>
        </p:nvSpPr>
        <p:spPr>
          <a:xfrm>
            <a:off x="9877901" y="2567345"/>
            <a:ext cx="3928586" cy="766048"/>
          </a:xfrm>
          <a:prstGeom prst="rect">
            <a:avLst/>
          </a:prstGeom>
          <a:noFill/>
          <a:ln/>
        </p:spPr>
        <p:txBody>
          <a:bodyPr wrap="squar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Domestic Cup</a:t>
            </a:r>
            <a:r>
              <a:rPr lang="en-US" sz="1850" dirty="0">
                <a:solidFill>
                  <a:srgbClr val="2B3541"/>
                </a:solidFill>
                <a:latin typeface="Funnel Sans" pitchFamily="34" charset="0"/>
                <a:ea typeface="Funnel Sans" pitchFamily="34" charset="-122"/>
                <a:cs typeface="Funnel Sans" pitchFamily="34" charset="-120"/>
              </a:rPr>
              <a:t> uses the </a:t>
            </a:r>
            <a:r>
              <a:rPr lang="en-US" sz="1850" b="1" dirty="0">
                <a:solidFill>
                  <a:srgbClr val="2B3541"/>
                </a:solidFill>
                <a:latin typeface="Funnel Sans" pitchFamily="34" charset="0"/>
                <a:ea typeface="Funnel Sans" pitchFamily="34" charset="-122"/>
                <a:cs typeface="Funnel Sans" pitchFamily="34" charset="-120"/>
              </a:rPr>
              <a:t>highest number of stadiums (16)</a:t>
            </a:r>
            <a:r>
              <a:rPr lang="en-US" sz="1850" dirty="0">
                <a:solidFill>
                  <a:srgbClr val="2B3541"/>
                </a:solidFill>
                <a:latin typeface="Funnel Sans" pitchFamily="34" charset="0"/>
                <a:ea typeface="Funnel Sans" pitchFamily="34" charset="-122"/>
                <a:cs typeface="Funnel Sans" pitchFamily="34" charset="-120"/>
              </a:rPr>
              <a:t>, indicating:</a:t>
            </a:r>
            <a:endParaRPr lang="en-US" sz="1850" dirty="0"/>
          </a:p>
        </p:txBody>
      </p:sp>
      <p:sp>
        <p:nvSpPr>
          <p:cNvPr id="12" name="Text 10"/>
          <p:cNvSpPr/>
          <p:nvPr/>
        </p:nvSpPr>
        <p:spPr>
          <a:xfrm>
            <a:off x="9877901" y="3548777"/>
            <a:ext cx="3928586" cy="1149072"/>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Matches are </a:t>
            </a:r>
            <a:r>
              <a:rPr lang="en-US" sz="1850" b="1" dirty="0">
                <a:solidFill>
                  <a:srgbClr val="2B3541"/>
                </a:solidFill>
                <a:latin typeface="Funnel Sans" pitchFamily="34" charset="0"/>
                <a:ea typeface="Funnel Sans" pitchFamily="34" charset="-122"/>
                <a:cs typeface="Funnel Sans" pitchFamily="34" charset="-120"/>
              </a:rPr>
              <a:t>widely spread geographically</a:t>
            </a:r>
            <a:r>
              <a:rPr lang="en-US" sz="1850" dirty="0">
                <a:solidFill>
                  <a:srgbClr val="2B3541"/>
                </a:solidFill>
                <a:latin typeface="Funnel Sans" pitchFamily="34" charset="0"/>
                <a:ea typeface="Funnel Sans" pitchFamily="34" charset="-122"/>
                <a:cs typeface="Funnel Sans" pitchFamily="34" charset="-120"/>
              </a:rPr>
              <a:t>, possibly involving clubs from various regions and tiers.</a:t>
            </a:r>
            <a:endParaRPr lang="en-US" sz="1850" dirty="0"/>
          </a:p>
        </p:txBody>
      </p:sp>
      <p:sp>
        <p:nvSpPr>
          <p:cNvPr id="13" name="Text 11"/>
          <p:cNvSpPr/>
          <p:nvPr/>
        </p:nvSpPr>
        <p:spPr>
          <a:xfrm>
            <a:off x="9877901" y="4913233"/>
            <a:ext cx="3928586" cy="766048"/>
          </a:xfrm>
          <a:prstGeom prst="rect">
            <a:avLst/>
          </a:prstGeom>
          <a:noFill/>
          <a:ln/>
        </p:spPr>
        <p:txBody>
          <a:bodyPr wrap="squar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International Cup</a:t>
            </a:r>
            <a:r>
              <a:rPr lang="en-US" sz="1850" dirty="0">
                <a:solidFill>
                  <a:srgbClr val="2B3541"/>
                </a:solidFill>
                <a:latin typeface="Funnel Sans" pitchFamily="34" charset="0"/>
                <a:ea typeface="Funnel Sans" pitchFamily="34" charset="-122"/>
                <a:cs typeface="Funnel Sans" pitchFamily="34" charset="-120"/>
              </a:rPr>
              <a:t> and </a:t>
            </a:r>
            <a:r>
              <a:rPr lang="en-US" sz="1850" b="1" dirty="0">
                <a:solidFill>
                  <a:srgbClr val="2B3541"/>
                </a:solidFill>
                <a:latin typeface="Funnel Sans" pitchFamily="34" charset="0"/>
                <a:ea typeface="Funnel Sans" pitchFamily="34" charset="-122"/>
                <a:cs typeface="Funnel Sans" pitchFamily="34" charset="-120"/>
              </a:rPr>
              <a:t>Domestic League</a:t>
            </a:r>
            <a:r>
              <a:rPr lang="en-US" sz="1850" dirty="0">
                <a:solidFill>
                  <a:srgbClr val="2B3541"/>
                </a:solidFill>
                <a:latin typeface="Funnel Sans" pitchFamily="34" charset="0"/>
                <a:ea typeface="Funnel Sans" pitchFamily="34" charset="-122"/>
                <a:cs typeface="Funnel Sans" pitchFamily="34" charset="-120"/>
              </a:rPr>
              <a:t> both use </a:t>
            </a:r>
            <a:r>
              <a:rPr lang="en-US" sz="1850" b="1" dirty="0">
                <a:solidFill>
                  <a:srgbClr val="2B3541"/>
                </a:solidFill>
                <a:latin typeface="Funnel Sans" pitchFamily="34" charset="0"/>
                <a:ea typeface="Funnel Sans" pitchFamily="34" charset="-122"/>
                <a:cs typeface="Funnel Sans" pitchFamily="34" charset="-120"/>
              </a:rPr>
              <a:t>6 stadiums</a:t>
            </a:r>
            <a:r>
              <a:rPr lang="en-US" sz="1850" dirty="0">
                <a:solidFill>
                  <a:srgbClr val="2B3541"/>
                </a:solidFill>
                <a:latin typeface="Funnel Sans" pitchFamily="34" charset="0"/>
                <a:ea typeface="Funnel Sans" pitchFamily="34" charset="-122"/>
                <a:cs typeface="Funnel Sans" pitchFamily="34" charset="-120"/>
              </a:rPr>
              <a:t>:</a:t>
            </a:r>
            <a:endParaRPr lang="en-US" sz="1850" dirty="0"/>
          </a:p>
        </p:txBody>
      </p:sp>
      <p:sp>
        <p:nvSpPr>
          <p:cNvPr id="14" name="Text 12"/>
          <p:cNvSpPr/>
          <p:nvPr/>
        </p:nvSpPr>
        <p:spPr>
          <a:xfrm>
            <a:off x="9877901" y="5894665"/>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Indicates </a:t>
            </a:r>
            <a:r>
              <a:rPr lang="en-US" sz="1850" b="1" dirty="0">
                <a:solidFill>
                  <a:srgbClr val="2B3541"/>
                </a:solidFill>
                <a:latin typeface="Funnel Sans" pitchFamily="34" charset="0"/>
                <a:ea typeface="Funnel Sans" pitchFamily="34" charset="-122"/>
                <a:cs typeface="Funnel Sans" pitchFamily="34" charset="-120"/>
              </a:rPr>
              <a:t>more centralized or repeated use</a:t>
            </a:r>
            <a:r>
              <a:rPr lang="en-US" sz="1850" dirty="0">
                <a:solidFill>
                  <a:srgbClr val="2B3541"/>
                </a:solidFill>
                <a:latin typeface="Funnel Sans" pitchFamily="34" charset="0"/>
                <a:ea typeface="Funnel Sans" pitchFamily="34" charset="-122"/>
                <a:cs typeface="Funnel Sans" pitchFamily="34" charset="-120"/>
              </a:rPr>
              <a:t> of popular stadiums.</a:t>
            </a:r>
            <a:endParaRPr lang="en-US" sz="1850" dirty="0"/>
          </a:p>
        </p:txBody>
      </p:sp>
      <p:sp>
        <p:nvSpPr>
          <p:cNvPr id="16" name="Rectangle 15">
            <a:extLst>
              <a:ext uri="{FF2B5EF4-FFF2-40B4-BE49-F238E27FC236}">
                <a16:creationId xmlns:a16="http://schemas.microsoft.com/office/drawing/2014/main" id="{531D303F-71E1-B8D5-B496-480DDA5841CD}"/>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247418"/>
            <a:ext cx="12954714" cy="5734764"/>
          </a:xfrm>
          <a:prstGeom prst="rect">
            <a:avLst/>
          </a:prstGeom>
        </p:spPr>
      </p:pic>
      <p:sp>
        <p:nvSpPr>
          <p:cNvPr id="4" name="Rectangle 3">
            <a:extLst>
              <a:ext uri="{FF2B5EF4-FFF2-40B4-BE49-F238E27FC236}">
                <a16:creationId xmlns:a16="http://schemas.microsoft.com/office/drawing/2014/main" id="{2E863344-DF3C-73F8-82DC-B3D67D3DF3FC}"/>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1274564"/>
            <a:ext cx="10122932"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Player Attribute And Contract Insights</a:t>
            </a:r>
            <a:endParaRPr lang="en-US" sz="4400" dirty="0"/>
          </a:p>
        </p:txBody>
      </p:sp>
      <p:sp>
        <p:nvSpPr>
          <p:cNvPr id="3" name="Text 1"/>
          <p:cNvSpPr/>
          <p:nvPr/>
        </p:nvSpPr>
        <p:spPr>
          <a:xfrm>
            <a:off x="837724" y="233755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Player Market Value</a:t>
            </a:r>
            <a:endParaRPr lang="en-US" sz="2200" dirty="0"/>
          </a:p>
        </p:txBody>
      </p:sp>
      <p:sp>
        <p:nvSpPr>
          <p:cNvPr id="4" name="Text 2"/>
          <p:cNvSpPr/>
          <p:nvPr/>
        </p:nvSpPr>
        <p:spPr>
          <a:xfrm>
            <a:off x="837724" y="3048476"/>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Christian Pulisic has the highest market value, followed by Weston McKennie and others, guiding transfer and contract decisions.</a:t>
            </a:r>
            <a:endParaRPr lang="en-US" sz="1850" dirty="0"/>
          </a:p>
        </p:txBody>
      </p:sp>
      <p:sp>
        <p:nvSpPr>
          <p:cNvPr id="5" name="Text 3"/>
          <p:cNvSpPr/>
          <p:nvPr/>
        </p:nvSpPr>
        <p:spPr>
          <a:xfrm>
            <a:off x="837724" y="417349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Player position</a:t>
            </a:r>
            <a:endParaRPr lang="en-US" sz="2200" dirty="0"/>
          </a:p>
        </p:txBody>
      </p:sp>
      <p:sp>
        <p:nvSpPr>
          <p:cNvPr id="6" name="Text 4"/>
          <p:cNvSpPr/>
          <p:nvPr/>
        </p:nvSpPr>
        <p:spPr>
          <a:xfrm>
            <a:off x="837724" y="4884420"/>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Several players in </a:t>
            </a:r>
            <a:r>
              <a:rPr lang="en-US" sz="1850" b="1" dirty="0">
                <a:solidFill>
                  <a:srgbClr val="2B3541"/>
                </a:solidFill>
                <a:latin typeface="Funnel Sans" pitchFamily="34" charset="0"/>
                <a:ea typeface="Funnel Sans" pitchFamily="34" charset="-122"/>
                <a:cs typeface="Funnel Sans" pitchFamily="34" charset="-120"/>
              </a:rPr>
              <a:t>Right Midfield</a:t>
            </a:r>
            <a:r>
              <a:rPr lang="en-US" sz="1850" dirty="0">
                <a:solidFill>
                  <a:srgbClr val="2B3541"/>
                </a:solidFill>
                <a:latin typeface="Funnel Sans" pitchFamily="34" charset="0"/>
                <a:ea typeface="Funnel Sans" pitchFamily="34" charset="-122"/>
                <a:cs typeface="Funnel Sans" pitchFamily="34" charset="-120"/>
              </a:rPr>
              <a:t>, </a:t>
            </a:r>
            <a:r>
              <a:rPr lang="en-US" sz="1850" b="1" dirty="0">
                <a:solidFill>
                  <a:srgbClr val="2B3541"/>
                </a:solidFill>
                <a:latin typeface="Funnel Sans" pitchFamily="34" charset="0"/>
                <a:ea typeface="Funnel Sans" pitchFamily="34" charset="-122"/>
                <a:cs typeface="Funnel Sans" pitchFamily="34" charset="-120"/>
              </a:rPr>
              <a:t>Right Winger</a:t>
            </a:r>
            <a:r>
              <a:rPr lang="en-US" sz="1850" dirty="0">
                <a:solidFill>
                  <a:srgbClr val="2B3541"/>
                </a:solidFill>
                <a:latin typeface="Funnel Sans" pitchFamily="34" charset="0"/>
                <a:ea typeface="Funnel Sans" pitchFamily="34" charset="-122"/>
                <a:cs typeface="Funnel Sans" pitchFamily="34" charset="-120"/>
              </a:rPr>
              <a:t>, and </a:t>
            </a:r>
            <a:r>
              <a:rPr lang="en-US" sz="1850" b="1" dirty="0">
                <a:solidFill>
                  <a:srgbClr val="2B3541"/>
                </a:solidFill>
                <a:latin typeface="Funnel Sans" pitchFamily="34" charset="0"/>
                <a:ea typeface="Funnel Sans" pitchFamily="34" charset="-122"/>
                <a:cs typeface="Funnel Sans" pitchFamily="34" charset="-120"/>
              </a:rPr>
              <a:t>Centre-Back</a:t>
            </a:r>
            <a:r>
              <a:rPr lang="en-US" sz="1850" dirty="0">
                <a:solidFill>
                  <a:srgbClr val="2B3541"/>
                </a:solidFill>
                <a:latin typeface="Funnel Sans" pitchFamily="34" charset="0"/>
                <a:ea typeface="Funnel Sans" pitchFamily="34" charset="-122"/>
                <a:cs typeface="Funnel Sans" pitchFamily="34" charset="-120"/>
              </a:rPr>
              <a:t> positions have </a:t>
            </a:r>
            <a:r>
              <a:rPr lang="en-US" sz="1850" b="1" dirty="0">
                <a:solidFill>
                  <a:srgbClr val="2B3541"/>
                </a:solidFill>
                <a:latin typeface="Funnel Sans" pitchFamily="34" charset="0"/>
                <a:ea typeface="Funnel Sans" pitchFamily="34" charset="-122"/>
                <a:cs typeface="Funnel Sans" pitchFamily="34" charset="-120"/>
              </a:rPr>
              <a:t>contracts expiring soon (2024)</a:t>
            </a:r>
            <a:r>
              <a:rPr lang="en-US" sz="1850" dirty="0">
                <a:solidFill>
                  <a:srgbClr val="2B3541"/>
                </a:solidFill>
                <a:latin typeface="Funnel Sans" pitchFamily="34" charset="0"/>
                <a:ea typeface="Funnel Sans" pitchFamily="34" charset="-122"/>
                <a:cs typeface="Funnel Sans" pitchFamily="34" charset="-120"/>
              </a:rPr>
              <a:t>.</a:t>
            </a:r>
            <a:endParaRPr lang="en-US" sz="1850" dirty="0"/>
          </a:p>
        </p:txBody>
      </p:sp>
      <p:sp>
        <p:nvSpPr>
          <p:cNvPr id="7" name="Text 5"/>
          <p:cNvSpPr/>
          <p:nvPr/>
        </p:nvSpPr>
        <p:spPr>
          <a:xfrm>
            <a:off x="837724" y="5536644"/>
            <a:ext cx="12954952" cy="383024"/>
          </a:xfrm>
          <a:prstGeom prst="rect">
            <a:avLst/>
          </a:prstGeom>
          <a:noFill/>
          <a:ln/>
        </p:spPr>
        <p:txBody>
          <a:bodyPr wrap="non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Some key positions</a:t>
            </a:r>
            <a:r>
              <a:rPr lang="en-US" sz="1850" dirty="0">
                <a:solidFill>
                  <a:srgbClr val="2B3541"/>
                </a:solidFill>
                <a:latin typeface="Funnel Sans" pitchFamily="34" charset="0"/>
                <a:ea typeface="Funnel Sans" pitchFamily="34" charset="-122"/>
                <a:cs typeface="Funnel Sans" pitchFamily="34" charset="-120"/>
              </a:rPr>
              <a:t> like </a:t>
            </a:r>
            <a:r>
              <a:rPr lang="en-US" sz="1850" b="1" dirty="0">
                <a:solidFill>
                  <a:srgbClr val="2B3541"/>
                </a:solidFill>
                <a:latin typeface="Funnel Sans" pitchFamily="34" charset="0"/>
                <a:ea typeface="Funnel Sans" pitchFamily="34" charset="-122"/>
                <a:cs typeface="Funnel Sans" pitchFamily="34" charset="-120"/>
              </a:rPr>
              <a:t>Left-Back</a:t>
            </a:r>
            <a:r>
              <a:rPr lang="en-US" sz="1850" dirty="0">
                <a:solidFill>
                  <a:srgbClr val="2B3541"/>
                </a:solidFill>
                <a:latin typeface="Funnel Sans" pitchFamily="34" charset="0"/>
                <a:ea typeface="Funnel Sans" pitchFamily="34" charset="-122"/>
                <a:cs typeface="Funnel Sans" pitchFamily="34" charset="-120"/>
              </a:rPr>
              <a:t> and </a:t>
            </a:r>
            <a:r>
              <a:rPr lang="en-US" sz="1850" b="1" dirty="0">
                <a:solidFill>
                  <a:srgbClr val="2B3541"/>
                </a:solidFill>
                <a:latin typeface="Funnel Sans" pitchFamily="34" charset="0"/>
                <a:ea typeface="Funnel Sans" pitchFamily="34" charset="-122"/>
                <a:cs typeface="Funnel Sans" pitchFamily="34" charset="-120"/>
              </a:rPr>
              <a:t>Defensive Midfield</a:t>
            </a:r>
            <a:r>
              <a:rPr lang="en-US" sz="1850" dirty="0">
                <a:solidFill>
                  <a:srgbClr val="2B3541"/>
                </a:solidFill>
                <a:latin typeface="Funnel Sans" pitchFamily="34" charset="0"/>
                <a:ea typeface="Funnel Sans" pitchFamily="34" charset="-122"/>
                <a:cs typeface="Funnel Sans" pitchFamily="34" charset="-120"/>
              </a:rPr>
              <a:t> have </a:t>
            </a:r>
            <a:r>
              <a:rPr lang="en-US" sz="1850" b="1" dirty="0">
                <a:solidFill>
                  <a:srgbClr val="2B3541"/>
                </a:solidFill>
                <a:latin typeface="Funnel Sans" pitchFamily="34" charset="0"/>
                <a:ea typeface="Funnel Sans" pitchFamily="34" charset="-122"/>
                <a:cs typeface="Funnel Sans" pitchFamily="34" charset="-120"/>
              </a:rPr>
              <a:t>fewer players</a:t>
            </a:r>
            <a:r>
              <a:rPr lang="en-US" sz="1850" dirty="0">
                <a:solidFill>
                  <a:srgbClr val="2B3541"/>
                </a:solidFill>
                <a:latin typeface="Funnel Sans" pitchFamily="34" charset="0"/>
                <a:ea typeface="Funnel Sans" pitchFamily="34" charset="-122"/>
                <a:cs typeface="Funnel Sans" pitchFamily="34" charset="-120"/>
              </a:rPr>
              <a:t>, highlighting </a:t>
            </a:r>
            <a:r>
              <a:rPr lang="en-US" sz="1850" b="1" dirty="0">
                <a:solidFill>
                  <a:srgbClr val="2B3541"/>
                </a:solidFill>
                <a:latin typeface="Funnel Sans" pitchFamily="34" charset="0"/>
                <a:ea typeface="Funnel Sans" pitchFamily="34" charset="-122"/>
                <a:cs typeface="Funnel Sans" pitchFamily="34" charset="-120"/>
              </a:rPr>
              <a:t>potential future shortages</a:t>
            </a:r>
            <a:r>
              <a:rPr lang="en-US" sz="1850" dirty="0">
                <a:solidFill>
                  <a:srgbClr val="2B3541"/>
                </a:solidFill>
                <a:latin typeface="Funnel Sans" pitchFamily="34" charset="0"/>
                <a:ea typeface="Funnel Sans" pitchFamily="34" charset="-122"/>
                <a:cs typeface="Funnel Sans" pitchFamily="34" charset="-120"/>
              </a:rPr>
              <a:t>.</a:t>
            </a:r>
            <a:endParaRPr lang="en-US" sz="1850" dirty="0"/>
          </a:p>
        </p:txBody>
      </p:sp>
      <p:sp>
        <p:nvSpPr>
          <p:cNvPr id="8" name="Text 6"/>
          <p:cNvSpPr/>
          <p:nvPr/>
        </p:nvSpPr>
        <p:spPr>
          <a:xfrm>
            <a:off x="837724" y="6188869"/>
            <a:ext cx="12954952" cy="766048"/>
          </a:xfrm>
          <a:prstGeom prst="rect">
            <a:avLst/>
          </a:prstGeom>
          <a:noFill/>
          <a:ln/>
        </p:spPr>
        <p:txBody>
          <a:bodyPr wrap="square" lIns="0" tIns="0" rIns="0" bIns="0" rtlCol="0" anchor="t"/>
          <a:lstStyle/>
          <a:p>
            <a:pPr marL="0" indent="0" algn="l">
              <a:lnSpc>
                <a:spcPts val="3000"/>
              </a:lnSpc>
              <a:buNone/>
            </a:pPr>
            <a:r>
              <a:rPr lang="en-US" sz="1850" b="1" dirty="0">
                <a:solidFill>
                  <a:srgbClr val="2B3541"/>
                </a:solidFill>
                <a:latin typeface="Funnel Sans" pitchFamily="34" charset="0"/>
                <a:ea typeface="Funnel Sans" pitchFamily="34" charset="-122"/>
                <a:cs typeface="Funnel Sans" pitchFamily="34" charset="-120"/>
              </a:rPr>
              <a:t>Versatile players</a:t>
            </a:r>
            <a:r>
              <a:rPr lang="en-US" sz="1850" dirty="0">
                <a:solidFill>
                  <a:srgbClr val="2B3541"/>
                </a:solidFill>
                <a:latin typeface="Funnel Sans" pitchFamily="34" charset="0"/>
                <a:ea typeface="Funnel Sans" pitchFamily="34" charset="-122"/>
                <a:cs typeface="Funnel Sans" pitchFamily="34" charset="-120"/>
              </a:rPr>
              <a:t> playing in multiple positions (e.g., Christian Pulisic) offer flexibility, but their contract status should be reviewed carefully.</a:t>
            </a:r>
            <a:endParaRPr lang="en-US" sz="1850" dirty="0"/>
          </a:p>
        </p:txBody>
      </p:sp>
      <p:sp>
        <p:nvSpPr>
          <p:cNvPr id="10" name="Rectangle 9">
            <a:extLst>
              <a:ext uri="{FF2B5EF4-FFF2-40B4-BE49-F238E27FC236}">
                <a16:creationId xmlns:a16="http://schemas.microsoft.com/office/drawing/2014/main" id="{2A446071-857D-1B21-82F2-E598EC93D114}"/>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A1D639-5871-5808-9CD9-DE455C02E722}"/>
              </a:ext>
            </a:extLst>
          </p:cNvPr>
          <p:cNvSpPr/>
          <p:nvPr/>
        </p:nvSpPr>
        <p:spPr>
          <a:xfrm>
            <a:off x="0" y="-14466"/>
            <a:ext cx="14639078" cy="82453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5489581-hd_1920_1080_25fps">
            <a:hlinkClick r:id="" action="ppaction://media"/>
            <a:extLst>
              <a:ext uri="{FF2B5EF4-FFF2-40B4-BE49-F238E27FC236}">
                <a16:creationId xmlns:a16="http://schemas.microsoft.com/office/drawing/2014/main" id="{FF5AF6C2-38F1-758A-241F-90F7F86196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66" y="-11051"/>
            <a:ext cx="14631443" cy="8238541"/>
          </a:xfrm>
          <a:prstGeom prst="rect">
            <a:avLst/>
          </a:prstGeom>
        </p:spPr>
      </p:pic>
    </p:spTree>
    <p:extLst>
      <p:ext uri="{BB962C8B-B14F-4D97-AF65-F5344CB8AC3E}">
        <p14:creationId xmlns:p14="http://schemas.microsoft.com/office/powerpoint/2010/main" val="103975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8206"/>
          </a:xfrm>
          <a:prstGeom prst="rect">
            <a:avLst/>
          </a:prstGeom>
        </p:spPr>
      </p:pic>
      <p:sp>
        <p:nvSpPr>
          <p:cNvPr id="3" name="Text 0"/>
          <p:cNvSpPr/>
          <p:nvPr/>
        </p:nvSpPr>
        <p:spPr>
          <a:xfrm>
            <a:off x="780693" y="3525798"/>
            <a:ext cx="8373547" cy="656034"/>
          </a:xfrm>
          <a:prstGeom prst="rect">
            <a:avLst/>
          </a:prstGeom>
          <a:noFill/>
          <a:ln/>
        </p:spPr>
        <p:txBody>
          <a:bodyPr wrap="none" lIns="0" tIns="0" rIns="0" bIns="0" rtlCol="0" anchor="t"/>
          <a:lstStyle/>
          <a:p>
            <a:pPr marL="0" indent="0" algn="l">
              <a:lnSpc>
                <a:spcPts val="5150"/>
              </a:lnSpc>
              <a:buNone/>
            </a:pPr>
            <a:r>
              <a:rPr lang="en-US" sz="4100" dirty="0">
                <a:solidFill>
                  <a:srgbClr val="051D3A"/>
                </a:solidFill>
                <a:latin typeface="Funnel Display" pitchFamily="34" charset="0"/>
                <a:ea typeface="Funnel Display" pitchFamily="34" charset="-122"/>
                <a:cs typeface="Funnel Display" pitchFamily="34" charset="-120"/>
              </a:rPr>
              <a:t>Contract Management and Player</a:t>
            </a:r>
            <a:endParaRPr lang="en-US" sz="4100" dirty="0"/>
          </a:p>
        </p:txBody>
      </p:sp>
      <p:sp>
        <p:nvSpPr>
          <p:cNvPr id="4" name="Shape 1"/>
          <p:cNvSpPr/>
          <p:nvPr/>
        </p:nvSpPr>
        <p:spPr>
          <a:xfrm>
            <a:off x="780693" y="4516398"/>
            <a:ext cx="6423065" cy="2975491"/>
          </a:xfrm>
          <a:prstGeom prst="roundRect">
            <a:avLst>
              <a:gd name="adj" fmla="val 3149"/>
            </a:avLst>
          </a:prstGeom>
          <a:solidFill>
            <a:srgbClr val="FAF5EB"/>
          </a:solidFill>
          <a:ln w="7620">
            <a:solidFill>
              <a:srgbClr val="D5CDBE"/>
            </a:solidFill>
            <a:prstDash val="solid"/>
          </a:ln>
        </p:spPr>
      </p:sp>
      <p:sp>
        <p:nvSpPr>
          <p:cNvPr id="5" name="Text 2"/>
          <p:cNvSpPr/>
          <p:nvPr/>
        </p:nvSpPr>
        <p:spPr>
          <a:xfrm>
            <a:off x="1011317" y="4747022"/>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2B3541"/>
                </a:solidFill>
                <a:latin typeface="Funnel Display" pitchFamily="34" charset="0"/>
                <a:ea typeface="Funnel Display" pitchFamily="34" charset="-122"/>
                <a:cs typeface="Funnel Display" pitchFamily="34" charset="-120"/>
              </a:rPr>
              <a:t>Contract Expirations</a:t>
            </a:r>
            <a:endParaRPr lang="en-US" sz="2050" dirty="0"/>
          </a:p>
        </p:txBody>
      </p:sp>
      <p:sp>
        <p:nvSpPr>
          <p:cNvPr id="6" name="Text 3"/>
          <p:cNvSpPr/>
          <p:nvPr/>
        </p:nvSpPr>
        <p:spPr>
          <a:xfrm>
            <a:off x="1011317" y="5208865"/>
            <a:ext cx="5961817" cy="713899"/>
          </a:xfrm>
          <a:prstGeom prst="rect">
            <a:avLst/>
          </a:prstGeom>
          <a:noFill/>
          <a:ln/>
        </p:spPr>
        <p:txBody>
          <a:bodyPr wrap="square" lIns="0" tIns="0" rIns="0" bIns="0" rtlCol="0" anchor="t"/>
          <a:lstStyle/>
          <a:p>
            <a:pPr marL="0" indent="0" algn="l">
              <a:lnSpc>
                <a:spcPts val="2800"/>
              </a:lnSpc>
              <a:buNone/>
            </a:pPr>
            <a:r>
              <a:rPr lang="en-US" sz="1750" dirty="0">
                <a:solidFill>
                  <a:srgbClr val="2B3541"/>
                </a:solidFill>
                <a:latin typeface="Funnel Sans" pitchFamily="34" charset="0"/>
                <a:ea typeface="Funnel Sans" pitchFamily="34" charset="-122"/>
                <a:cs typeface="Funnel Sans" pitchFamily="34" charset="-120"/>
              </a:rPr>
              <a:t>The </a:t>
            </a:r>
            <a:r>
              <a:rPr lang="en-US" sz="1750" b="1" dirty="0">
                <a:solidFill>
                  <a:srgbClr val="2B3541"/>
                </a:solidFill>
                <a:latin typeface="Funnel Sans" pitchFamily="34" charset="0"/>
                <a:ea typeface="Funnel Sans" pitchFamily="34" charset="-122"/>
                <a:cs typeface="Funnel Sans" pitchFamily="34" charset="-120"/>
              </a:rPr>
              <a:t>highest number of player contracts (9)</a:t>
            </a:r>
            <a:r>
              <a:rPr lang="en-US" sz="1750" dirty="0">
                <a:solidFill>
                  <a:srgbClr val="2B3541"/>
                </a:solidFill>
                <a:latin typeface="Funnel Sans" pitchFamily="34" charset="0"/>
                <a:ea typeface="Funnel Sans" pitchFamily="34" charset="-122"/>
                <a:cs typeface="Funnel Sans" pitchFamily="34" charset="-120"/>
              </a:rPr>
              <a:t> are set to expire in </a:t>
            </a:r>
            <a:r>
              <a:rPr lang="en-US" sz="1750" b="1" dirty="0">
                <a:solidFill>
                  <a:srgbClr val="2B3541"/>
                </a:solidFill>
                <a:latin typeface="Funnel Sans" pitchFamily="34" charset="0"/>
                <a:ea typeface="Funnel Sans" pitchFamily="34" charset="-122"/>
                <a:cs typeface="Funnel Sans" pitchFamily="34" charset="-120"/>
              </a:rPr>
              <a:t>2024</a:t>
            </a:r>
            <a:r>
              <a:rPr lang="en-US" sz="1750" dirty="0">
                <a:solidFill>
                  <a:srgbClr val="2B3541"/>
                </a:solidFill>
                <a:latin typeface="Funnel Sans" pitchFamily="34" charset="0"/>
                <a:ea typeface="Funnel Sans" pitchFamily="34" charset="-122"/>
                <a:cs typeface="Funnel Sans" pitchFamily="34" charset="-120"/>
              </a:rPr>
              <a:t>.</a:t>
            </a:r>
            <a:endParaRPr lang="en-US" sz="1750" dirty="0"/>
          </a:p>
        </p:txBody>
      </p:sp>
      <p:sp>
        <p:nvSpPr>
          <p:cNvPr id="7" name="Text 4"/>
          <p:cNvSpPr/>
          <p:nvPr/>
        </p:nvSpPr>
        <p:spPr>
          <a:xfrm>
            <a:off x="1011317" y="6056590"/>
            <a:ext cx="5961817" cy="713899"/>
          </a:xfrm>
          <a:prstGeom prst="rect">
            <a:avLst/>
          </a:prstGeom>
          <a:noFill/>
          <a:ln/>
        </p:spPr>
        <p:txBody>
          <a:bodyPr wrap="square" lIns="0" tIns="0" rIns="0" bIns="0" rtlCol="0" anchor="t"/>
          <a:lstStyle/>
          <a:p>
            <a:pPr marL="0" indent="0" algn="l">
              <a:lnSpc>
                <a:spcPts val="2800"/>
              </a:lnSpc>
              <a:buNone/>
            </a:pPr>
            <a:r>
              <a:rPr lang="en-US" sz="1750" dirty="0">
                <a:solidFill>
                  <a:srgbClr val="2B3541"/>
                </a:solidFill>
                <a:latin typeface="Funnel Sans" pitchFamily="34" charset="0"/>
                <a:ea typeface="Funnel Sans" pitchFamily="34" charset="-122"/>
                <a:cs typeface="Funnel Sans" pitchFamily="34" charset="-120"/>
              </a:rPr>
              <a:t>→ Immediate attention is needed for </a:t>
            </a:r>
            <a:r>
              <a:rPr lang="en-US" sz="1750" b="1" dirty="0">
                <a:solidFill>
                  <a:srgbClr val="2B3541"/>
                </a:solidFill>
                <a:latin typeface="Funnel Sans" pitchFamily="34" charset="0"/>
                <a:ea typeface="Funnel Sans" pitchFamily="34" charset="-122"/>
                <a:cs typeface="Funnel Sans" pitchFamily="34" charset="-120"/>
              </a:rPr>
              <a:t>renewals, extensions, or replacement scouting</a:t>
            </a:r>
            <a:r>
              <a:rPr lang="en-US" sz="1750" dirty="0">
                <a:solidFill>
                  <a:srgbClr val="2B3541"/>
                </a:solidFill>
                <a:latin typeface="Funnel Sans" pitchFamily="34" charset="0"/>
                <a:ea typeface="Funnel Sans" pitchFamily="34" charset="-122"/>
                <a:cs typeface="Funnel Sans" pitchFamily="34" charset="-120"/>
              </a:rPr>
              <a:t>.</a:t>
            </a:r>
            <a:endParaRPr lang="en-US" sz="1750" dirty="0"/>
          </a:p>
        </p:txBody>
      </p:sp>
      <p:sp>
        <p:nvSpPr>
          <p:cNvPr id="8" name="Text 5"/>
          <p:cNvSpPr/>
          <p:nvPr/>
        </p:nvSpPr>
        <p:spPr>
          <a:xfrm>
            <a:off x="1011317" y="6904315"/>
            <a:ext cx="5961817" cy="356949"/>
          </a:xfrm>
          <a:prstGeom prst="rect">
            <a:avLst/>
          </a:prstGeom>
          <a:noFill/>
          <a:ln/>
        </p:spPr>
        <p:txBody>
          <a:bodyPr wrap="none" lIns="0" tIns="0" rIns="0" bIns="0" rtlCol="0" anchor="t"/>
          <a:lstStyle/>
          <a:p>
            <a:pPr marL="0" indent="0" algn="l">
              <a:lnSpc>
                <a:spcPts val="2800"/>
              </a:lnSpc>
              <a:buNone/>
            </a:pPr>
            <a:endParaRPr lang="en-US" sz="1750" dirty="0"/>
          </a:p>
        </p:txBody>
      </p:sp>
      <p:sp>
        <p:nvSpPr>
          <p:cNvPr id="9" name="Shape 6"/>
          <p:cNvSpPr/>
          <p:nvPr/>
        </p:nvSpPr>
        <p:spPr>
          <a:xfrm>
            <a:off x="7426762" y="4516398"/>
            <a:ext cx="6423065" cy="2975491"/>
          </a:xfrm>
          <a:prstGeom prst="roundRect">
            <a:avLst>
              <a:gd name="adj" fmla="val 3149"/>
            </a:avLst>
          </a:prstGeom>
          <a:solidFill>
            <a:srgbClr val="FAF5EB"/>
          </a:solidFill>
          <a:ln w="7620">
            <a:solidFill>
              <a:srgbClr val="D5CDBE"/>
            </a:solidFill>
            <a:prstDash val="solid"/>
          </a:ln>
        </p:spPr>
      </p:sp>
      <p:sp>
        <p:nvSpPr>
          <p:cNvPr id="10" name="Text 7"/>
          <p:cNvSpPr/>
          <p:nvPr/>
        </p:nvSpPr>
        <p:spPr>
          <a:xfrm>
            <a:off x="7657386" y="4747022"/>
            <a:ext cx="5961817" cy="356949"/>
          </a:xfrm>
          <a:prstGeom prst="rect">
            <a:avLst/>
          </a:prstGeom>
          <a:noFill/>
          <a:ln/>
        </p:spPr>
        <p:txBody>
          <a:bodyPr wrap="none" lIns="0" tIns="0" rIns="0" bIns="0" rtlCol="0" anchor="t"/>
          <a:lstStyle/>
          <a:p>
            <a:pPr marL="0" indent="0" algn="l">
              <a:lnSpc>
                <a:spcPts val="2800"/>
              </a:lnSpc>
              <a:buNone/>
            </a:pPr>
            <a:r>
              <a:rPr lang="en-US" sz="1750" dirty="0">
                <a:solidFill>
                  <a:srgbClr val="2B3541"/>
                </a:solidFill>
                <a:latin typeface="Funnel Sans" pitchFamily="34" charset="0"/>
                <a:ea typeface="Funnel Sans" pitchFamily="34" charset="-122"/>
                <a:cs typeface="Funnel Sans" pitchFamily="34" charset="-120"/>
              </a:rPr>
              <a:t>In </a:t>
            </a:r>
            <a:r>
              <a:rPr lang="en-US" sz="1750" b="1" dirty="0">
                <a:solidFill>
                  <a:srgbClr val="2B3541"/>
                </a:solidFill>
                <a:latin typeface="Funnel Sans" pitchFamily="34" charset="0"/>
                <a:ea typeface="Funnel Sans" pitchFamily="34" charset="-122"/>
                <a:cs typeface="Funnel Sans" pitchFamily="34" charset="-120"/>
              </a:rPr>
              <a:t>2025 and 2027</a:t>
            </a:r>
            <a:r>
              <a:rPr lang="en-US" sz="1750" dirty="0">
                <a:solidFill>
                  <a:srgbClr val="2B3541"/>
                </a:solidFill>
                <a:latin typeface="Funnel Sans" pitchFamily="34" charset="0"/>
                <a:ea typeface="Funnel Sans" pitchFamily="34" charset="-122"/>
                <a:cs typeface="Funnel Sans" pitchFamily="34" charset="-120"/>
              </a:rPr>
              <a:t>, </a:t>
            </a:r>
            <a:r>
              <a:rPr lang="en-US" sz="1750" b="1" dirty="0">
                <a:solidFill>
                  <a:srgbClr val="2B3541"/>
                </a:solidFill>
                <a:latin typeface="Funnel Sans" pitchFamily="34" charset="0"/>
                <a:ea typeface="Funnel Sans" pitchFamily="34" charset="-122"/>
                <a:cs typeface="Funnel Sans" pitchFamily="34" charset="-120"/>
              </a:rPr>
              <a:t>5 players each</a:t>
            </a:r>
            <a:r>
              <a:rPr lang="en-US" sz="1750" dirty="0">
                <a:solidFill>
                  <a:srgbClr val="2B3541"/>
                </a:solidFill>
                <a:latin typeface="Funnel Sans" pitchFamily="34" charset="0"/>
                <a:ea typeface="Funnel Sans" pitchFamily="34" charset="-122"/>
                <a:cs typeface="Funnel Sans" pitchFamily="34" charset="-120"/>
              </a:rPr>
              <a:t> have contracts ending.</a:t>
            </a:r>
            <a:endParaRPr lang="en-US" sz="1750" dirty="0"/>
          </a:p>
        </p:txBody>
      </p:sp>
      <p:sp>
        <p:nvSpPr>
          <p:cNvPr id="11" name="Text 8"/>
          <p:cNvSpPr/>
          <p:nvPr/>
        </p:nvSpPr>
        <p:spPr>
          <a:xfrm>
            <a:off x="7657386" y="5237798"/>
            <a:ext cx="5961817" cy="713899"/>
          </a:xfrm>
          <a:prstGeom prst="rect">
            <a:avLst/>
          </a:prstGeom>
          <a:noFill/>
          <a:ln/>
        </p:spPr>
        <p:txBody>
          <a:bodyPr wrap="square" lIns="0" tIns="0" rIns="0" bIns="0" rtlCol="0" anchor="t"/>
          <a:lstStyle/>
          <a:p>
            <a:pPr marL="0" indent="0" algn="l">
              <a:lnSpc>
                <a:spcPts val="2800"/>
              </a:lnSpc>
              <a:buNone/>
            </a:pPr>
            <a:r>
              <a:rPr lang="en-US" sz="1750" dirty="0">
                <a:solidFill>
                  <a:srgbClr val="2B3541"/>
                </a:solidFill>
                <a:latin typeface="Funnel Sans" pitchFamily="34" charset="0"/>
                <a:ea typeface="Funnel Sans" pitchFamily="34" charset="-122"/>
                <a:cs typeface="Funnel Sans" pitchFamily="34" charset="-120"/>
              </a:rPr>
              <a:t>→ These are medium-term contract expiries and should be monitored to prevent last-minute negotiations.</a:t>
            </a:r>
            <a:endParaRPr lang="en-US" sz="1750" dirty="0"/>
          </a:p>
        </p:txBody>
      </p:sp>
      <p:sp>
        <p:nvSpPr>
          <p:cNvPr id="12" name="Text 9"/>
          <p:cNvSpPr/>
          <p:nvPr/>
        </p:nvSpPr>
        <p:spPr>
          <a:xfrm>
            <a:off x="7657386" y="6085523"/>
            <a:ext cx="5961817" cy="713899"/>
          </a:xfrm>
          <a:prstGeom prst="rect">
            <a:avLst/>
          </a:prstGeom>
          <a:noFill/>
          <a:ln/>
        </p:spPr>
        <p:txBody>
          <a:bodyPr wrap="square" lIns="0" tIns="0" rIns="0" bIns="0" rtlCol="0" anchor="t"/>
          <a:lstStyle/>
          <a:p>
            <a:pPr marL="0" indent="0" algn="l">
              <a:lnSpc>
                <a:spcPts val="2800"/>
              </a:lnSpc>
              <a:buNone/>
            </a:pPr>
            <a:r>
              <a:rPr lang="en-US" sz="1750" dirty="0">
                <a:solidFill>
                  <a:srgbClr val="2B3541"/>
                </a:solidFill>
                <a:latin typeface="Funnel Sans" pitchFamily="34" charset="0"/>
                <a:ea typeface="Funnel Sans" pitchFamily="34" charset="-122"/>
                <a:cs typeface="Funnel Sans" pitchFamily="34" charset="-120"/>
              </a:rPr>
              <a:t>Only </a:t>
            </a:r>
            <a:r>
              <a:rPr lang="en-US" sz="1750" b="1" dirty="0">
                <a:solidFill>
                  <a:srgbClr val="2B3541"/>
                </a:solidFill>
                <a:latin typeface="Funnel Sans" pitchFamily="34" charset="0"/>
                <a:ea typeface="Funnel Sans" pitchFamily="34" charset="-122"/>
                <a:cs typeface="Funnel Sans" pitchFamily="34" charset="-120"/>
              </a:rPr>
              <a:t>2 players' contracts</a:t>
            </a:r>
            <a:r>
              <a:rPr lang="en-US" sz="1750" dirty="0">
                <a:solidFill>
                  <a:srgbClr val="2B3541"/>
                </a:solidFill>
                <a:latin typeface="Funnel Sans" pitchFamily="34" charset="0"/>
                <a:ea typeface="Funnel Sans" pitchFamily="34" charset="-122"/>
                <a:cs typeface="Funnel Sans" pitchFamily="34" charset="-120"/>
              </a:rPr>
              <a:t> expire in </a:t>
            </a:r>
            <a:r>
              <a:rPr lang="en-US" sz="1750" b="1" dirty="0">
                <a:solidFill>
                  <a:srgbClr val="2B3541"/>
                </a:solidFill>
                <a:latin typeface="Funnel Sans" pitchFamily="34" charset="0"/>
                <a:ea typeface="Funnel Sans" pitchFamily="34" charset="-122"/>
                <a:cs typeface="Funnel Sans" pitchFamily="34" charset="-120"/>
              </a:rPr>
              <a:t>2028</a:t>
            </a:r>
            <a:r>
              <a:rPr lang="en-US" sz="1750" dirty="0">
                <a:solidFill>
                  <a:srgbClr val="2B3541"/>
                </a:solidFill>
                <a:latin typeface="Funnel Sans" pitchFamily="34" charset="0"/>
                <a:ea typeface="Funnel Sans" pitchFamily="34" charset="-122"/>
                <a:cs typeface="Funnel Sans" pitchFamily="34" charset="-120"/>
              </a:rPr>
              <a:t>, showing that </a:t>
            </a:r>
            <a:r>
              <a:rPr lang="en-US" sz="1750" b="1" dirty="0">
                <a:solidFill>
                  <a:srgbClr val="2B3541"/>
                </a:solidFill>
                <a:latin typeface="Funnel Sans" pitchFamily="34" charset="0"/>
                <a:ea typeface="Funnel Sans" pitchFamily="34" charset="-122"/>
                <a:cs typeface="Funnel Sans" pitchFamily="34" charset="-120"/>
              </a:rPr>
              <a:t>very few long-term contracts</a:t>
            </a:r>
            <a:r>
              <a:rPr lang="en-US" sz="1750" dirty="0">
                <a:solidFill>
                  <a:srgbClr val="2B3541"/>
                </a:solidFill>
                <a:latin typeface="Funnel Sans" pitchFamily="34" charset="0"/>
                <a:ea typeface="Funnel Sans" pitchFamily="34" charset="-122"/>
                <a:cs typeface="Funnel Sans" pitchFamily="34" charset="-120"/>
              </a:rPr>
              <a:t> are currently in place.</a:t>
            </a:r>
            <a:endParaRPr lang="en-US" sz="1750" dirty="0"/>
          </a:p>
        </p:txBody>
      </p:sp>
      <p:sp>
        <p:nvSpPr>
          <p:cNvPr id="14" name="Rectangle 13">
            <a:extLst>
              <a:ext uri="{FF2B5EF4-FFF2-40B4-BE49-F238E27FC236}">
                <a16:creationId xmlns:a16="http://schemas.microsoft.com/office/drawing/2014/main" id="{F4719B49-9D29-5A40-5F34-5536B8D0273C}"/>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7724" y="186570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Summary</a:t>
            </a:r>
            <a:endParaRPr lang="en-US" sz="4400" dirty="0"/>
          </a:p>
        </p:txBody>
      </p:sp>
      <p:sp>
        <p:nvSpPr>
          <p:cNvPr id="3" name="Text 1"/>
          <p:cNvSpPr/>
          <p:nvPr/>
        </p:nvSpPr>
        <p:spPr>
          <a:xfrm>
            <a:off x="837724" y="3048476"/>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Performance Prediction</a:t>
            </a:r>
            <a:r>
              <a:rPr lang="en-US" sz="1850" dirty="0">
                <a:solidFill>
                  <a:srgbClr val="2B3541"/>
                </a:solidFill>
                <a:latin typeface="Funnel Sans" pitchFamily="34" charset="0"/>
                <a:ea typeface="Funnel Sans" pitchFamily="34" charset="-122"/>
                <a:cs typeface="Funnel Sans" pitchFamily="34" charset="-120"/>
              </a:rPr>
              <a:t>: Logistic regression predicts goal-scoring with 86% accuracy using player minutes, position, and competition.</a:t>
            </a:r>
            <a:endParaRPr lang="en-US" sz="1850" dirty="0"/>
          </a:p>
        </p:txBody>
      </p:sp>
      <p:sp>
        <p:nvSpPr>
          <p:cNvPr id="4" name="Text 2"/>
          <p:cNvSpPr/>
          <p:nvPr/>
        </p:nvSpPr>
        <p:spPr>
          <a:xfrm>
            <a:off x="837724" y="3898225"/>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Team Height Differences</a:t>
            </a:r>
            <a:r>
              <a:rPr lang="en-US" sz="1850" dirty="0">
                <a:solidFill>
                  <a:srgbClr val="2B3541"/>
                </a:solidFill>
                <a:latin typeface="Funnel Sans" pitchFamily="34" charset="0"/>
                <a:ea typeface="Funnel Sans" pitchFamily="34" charset="-122"/>
                <a:cs typeface="Funnel Sans" pitchFamily="34" charset="-120"/>
              </a:rPr>
              <a:t>: ANOVA confirms significant height variations among top teams (e.g., Borussia Dortmund vs. FC Schalke 04).</a:t>
            </a:r>
            <a:endParaRPr lang="en-US" sz="1850" dirty="0"/>
          </a:p>
        </p:txBody>
      </p:sp>
      <p:sp>
        <p:nvSpPr>
          <p:cNvPr id="5" name="Text 3"/>
          <p:cNvSpPr/>
          <p:nvPr/>
        </p:nvSpPr>
        <p:spPr>
          <a:xfrm>
            <a:off x="837724" y="4747974"/>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Stadium Impact</a:t>
            </a:r>
            <a:r>
              <a:rPr lang="en-US" sz="1850" dirty="0">
                <a:solidFill>
                  <a:srgbClr val="2B3541"/>
                </a:solidFill>
                <a:latin typeface="Funnel Sans" pitchFamily="34" charset="0"/>
                <a:ea typeface="Funnel Sans" pitchFamily="34" charset="-122"/>
                <a:cs typeface="Funnel Sans" pitchFamily="34" charset="-120"/>
              </a:rPr>
              <a:t>: SIGNAL IDUNA PARK records most goals (220); weekends see higher attendance but marginal difference vs. weekdays.</a:t>
            </a:r>
            <a:endParaRPr lang="en-US" sz="1850" dirty="0"/>
          </a:p>
        </p:txBody>
      </p:sp>
      <p:sp>
        <p:nvSpPr>
          <p:cNvPr id="6" name="Text 4"/>
          <p:cNvSpPr/>
          <p:nvPr/>
        </p:nvSpPr>
        <p:spPr>
          <a:xfrm>
            <a:off x="837724" y="5597723"/>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Referee Patterns</a:t>
            </a:r>
            <a:r>
              <a:rPr lang="en-US" sz="1850" dirty="0">
                <a:solidFill>
                  <a:srgbClr val="2B3541"/>
                </a:solidFill>
                <a:latin typeface="Funnel Sans" pitchFamily="34" charset="0"/>
                <a:ea typeface="Funnel Sans" pitchFamily="34" charset="-122"/>
                <a:cs typeface="Funnel Sans" pitchFamily="34" charset="-120"/>
              </a:rPr>
              <a:t>: Felix Zwayer issues most yellow cards (76), suggesting strict officiating; longer matches correlate with more cards.</a:t>
            </a:r>
            <a:endParaRPr lang="en-US" sz="1850" dirty="0"/>
          </a:p>
        </p:txBody>
      </p:sp>
      <p:sp>
        <p:nvSpPr>
          <p:cNvPr id="8" name="Rectangle 7">
            <a:extLst>
              <a:ext uri="{FF2B5EF4-FFF2-40B4-BE49-F238E27FC236}">
                <a16:creationId xmlns:a16="http://schemas.microsoft.com/office/drawing/2014/main" id="{EF0E3DB5-E4E5-A5E3-D3ED-EBAAAB4A9FEC}"/>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37724" y="2690455"/>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Tactics</a:t>
            </a:r>
            <a:r>
              <a:rPr lang="en-US" sz="1850" dirty="0">
                <a:solidFill>
                  <a:srgbClr val="2B3541"/>
                </a:solidFill>
                <a:latin typeface="Funnel Sans" pitchFamily="34" charset="0"/>
                <a:ea typeface="Funnel Sans" pitchFamily="34" charset="-122"/>
                <a:cs typeface="Funnel Sans" pitchFamily="34" charset="-120"/>
              </a:rPr>
              <a:t>: Attackers are most substituted (1,735 times); Christian Pulisic leads substitutions (826), indicating tactical/fitness roles.</a:t>
            </a:r>
            <a:endParaRPr lang="en-US" sz="1850" dirty="0"/>
          </a:p>
        </p:txBody>
      </p:sp>
      <p:sp>
        <p:nvSpPr>
          <p:cNvPr id="3" name="Text 1"/>
          <p:cNvSpPr/>
          <p:nvPr/>
        </p:nvSpPr>
        <p:spPr>
          <a:xfrm>
            <a:off x="837724" y="3540204"/>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Player Demographics</a:t>
            </a:r>
            <a:r>
              <a:rPr lang="en-US" sz="1850" dirty="0">
                <a:solidFill>
                  <a:srgbClr val="2B3541"/>
                </a:solidFill>
                <a:latin typeface="Funnel Sans" pitchFamily="34" charset="0"/>
                <a:ea typeface="Funnel Sans" pitchFamily="34" charset="-122"/>
                <a:cs typeface="Funnel Sans" pitchFamily="34" charset="-120"/>
              </a:rPr>
              <a:t>: Most players are from the U.S. (highest goals) and aged 19–22; older players (&gt;27) are fewer.</a:t>
            </a:r>
            <a:endParaRPr lang="en-US" sz="1850" dirty="0"/>
          </a:p>
        </p:txBody>
      </p:sp>
      <p:sp>
        <p:nvSpPr>
          <p:cNvPr id="4" name="Text 2"/>
          <p:cNvSpPr/>
          <p:nvPr/>
        </p:nvSpPr>
        <p:spPr>
          <a:xfrm>
            <a:off x="837724" y="4006929"/>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Contract Management</a:t>
            </a:r>
            <a:r>
              <a:rPr lang="en-US" sz="1850" dirty="0">
                <a:solidFill>
                  <a:srgbClr val="2B3541"/>
                </a:solidFill>
                <a:latin typeface="Funnel Sans" pitchFamily="34" charset="0"/>
                <a:ea typeface="Funnel Sans" pitchFamily="34" charset="-122"/>
                <a:cs typeface="Funnel Sans" pitchFamily="34" charset="-120"/>
              </a:rPr>
              <a:t>: 9 player contracts expire in 2024—urgent renewals needed, especially for Right Midfield/Centre-Back positions.</a:t>
            </a:r>
            <a:endParaRPr lang="en-US" sz="1850" dirty="0"/>
          </a:p>
        </p:txBody>
      </p:sp>
      <p:sp>
        <p:nvSpPr>
          <p:cNvPr id="5" name="Text 3"/>
          <p:cNvSpPr/>
          <p:nvPr/>
        </p:nvSpPr>
        <p:spPr>
          <a:xfrm>
            <a:off x="837724" y="4856678"/>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2B3541"/>
                </a:solidFill>
                <a:latin typeface="Funnel Sans" pitchFamily="34" charset="0"/>
                <a:ea typeface="Funnel Sans" pitchFamily="34" charset="-122"/>
                <a:cs typeface="Funnel Sans" pitchFamily="34" charset="-120"/>
              </a:rPr>
              <a:t>Attendance Insights</a:t>
            </a:r>
            <a:r>
              <a:rPr lang="en-US" sz="1850" dirty="0">
                <a:solidFill>
                  <a:srgbClr val="2B3541"/>
                </a:solidFill>
                <a:latin typeface="Funnel Sans" pitchFamily="34" charset="0"/>
                <a:ea typeface="Funnel Sans" pitchFamily="34" charset="-122"/>
                <a:cs typeface="Funnel Sans" pitchFamily="34" charset="-120"/>
              </a:rPr>
              <a:t>: Santiago Bernabéu has highest average attendance (76,894); weak correlation found between attendance and goals scored</a:t>
            </a:r>
            <a:endParaRPr lang="en-US" sz="1850" dirty="0"/>
          </a:p>
        </p:txBody>
      </p:sp>
      <p:sp>
        <p:nvSpPr>
          <p:cNvPr id="7" name="Rectangle 6">
            <a:extLst>
              <a:ext uri="{FF2B5EF4-FFF2-40B4-BE49-F238E27FC236}">
                <a16:creationId xmlns:a16="http://schemas.microsoft.com/office/drawing/2014/main" id="{DCA78AEB-650F-6FAF-2021-C6E42425145B}"/>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alpha val="85000"/>
            </a:srgbClr>
          </a:solidFill>
          <a:ln/>
        </p:spPr>
      </p:sp>
      <p:sp>
        <p:nvSpPr>
          <p:cNvPr id="4" name="Text 1"/>
          <p:cNvSpPr/>
          <p:nvPr/>
        </p:nvSpPr>
        <p:spPr>
          <a:xfrm>
            <a:off x="831652" y="654010"/>
            <a:ext cx="9935289" cy="69889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Conclusion and Business Implications</a:t>
            </a:r>
            <a:endParaRPr lang="en-US" sz="4400" dirty="0"/>
          </a:p>
        </p:txBody>
      </p:sp>
      <p:sp>
        <p:nvSpPr>
          <p:cNvPr id="5" name="Shape 2"/>
          <p:cNvSpPr/>
          <p:nvPr/>
        </p:nvSpPr>
        <p:spPr>
          <a:xfrm>
            <a:off x="7299960" y="1709261"/>
            <a:ext cx="30480" cy="5866209"/>
          </a:xfrm>
          <a:prstGeom prst="roundRect">
            <a:avLst>
              <a:gd name="adj" fmla="val 327429"/>
            </a:avLst>
          </a:prstGeom>
          <a:solidFill>
            <a:srgbClr val="D5CDBE"/>
          </a:solidFill>
          <a:ln/>
        </p:spPr>
      </p:sp>
      <p:sp>
        <p:nvSpPr>
          <p:cNvPr id="6" name="Shape 3"/>
          <p:cNvSpPr/>
          <p:nvPr/>
        </p:nvSpPr>
        <p:spPr>
          <a:xfrm>
            <a:off x="6365558" y="1961317"/>
            <a:ext cx="712827" cy="30480"/>
          </a:xfrm>
          <a:prstGeom prst="roundRect">
            <a:avLst>
              <a:gd name="adj" fmla="val 327429"/>
            </a:avLst>
          </a:prstGeom>
          <a:solidFill>
            <a:srgbClr val="D5CDBE"/>
          </a:solidFill>
          <a:ln/>
        </p:spPr>
      </p:sp>
      <p:sp>
        <p:nvSpPr>
          <p:cNvPr id="7" name="Shape 4"/>
          <p:cNvSpPr/>
          <p:nvPr/>
        </p:nvSpPr>
        <p:spPr>
          <a:xfrm>
            <a:off x="7047905" y="1709261"/>
            <a:ext cx="534591" cy="534591"/>
          </a:xfrm>
          <a:prstGeom prst="roundRect">
            <a:avLst>
              <a:gd name="adj" fmla="val 18669"/>
            </a:avLst>
          </a:prstGeom>
          <a:solidFill>
            <a:srgbClr val="FAF5EB"/>
          </a:solidFill>
          <a:ln w="7620">
            <a:solidFill>
              <a:srgbClr val="D5CDBE"/>
            </a:solidFill>
            <a:prstDash val="solid"/>
          </a:ln>
        </p:spPr>
      </p:sp>
      <p:pic>
        <p:nvPicPr>
          <p:cNvPr id="8" name="Image 1" descr="preencoded.png"/>
          <p:cNvPicPr>
            <a:picLocks noChangeAspect="1"/>
          </p:cNvPicPr>
          <p:nvPr/>
        </p:nvPicPr>
        <p:blipFill>
          <a:blip r:embed="rId4"/>
          <a:stretch>
            <a:fillRect/>
          </a:stretch>
        </p:blipFill>
        <p:spPr>
          <a:xfrm>
            <a:off x="7147500" y="1766947"/>
            <a:ext cx="335399" cy="419219"/>
          </a:xfrm>
          <a:prstGeom prst="rect">
            <a:avLst/>
          </a:prstGeom>
        </p:spPr>
      </p:pic>
      <p:sp>
        <p:nvSpPr>
          <p:cNvPr id="9" name="Text 5"/>
          <p:cNvSpPr/>
          <p:nvPr/>
        </p:nvSpPr>
        <p:spPr>
          <a:xfrm>
            <a:off x="3331726" y="1790938"/>
            <a:ext cx="2795468" cy="349448"/>
          </a:xfrm>
          <a:prstGeom prst="rect">
            <a:avLst/>
          </a:prstGeom>
          <a:noFill/>
          <a:ln/>
        </p:spPr>
        <p:txBody>
          <a:bodyPr wrap="none" lIns="0" tIns="0" rIns="0" bIns="0" rtlCol="0" anchor="t"/>
          <a:lstStyle/>
          <a:p>
            <a:pPr marL="0" indent="0" algn="r">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Data-driven insights</a:t>
            </a:r>
            <a:endParaRPr lang="en-US" sz="2200" dirty="0"/>
          </a:p>
        </p:txBody>
      </p:sp>
      <p:sp>
        <p:nvSpPr>
          <p:cNvPr id="10" name="Text 6"/>
          <p:cNvSpPr/>
          <p:nvPr/>
        </p:nvSpPr>
        <p:spPr>
          <a:xfrm>
            <a:off x="831652" y="2282904"/>
            <a:ext cx="5295543" cy="760333"/>
          </a:xfrm>
          <a:prstGeom prst="rect">
            <a:avLst/>
          </a:prstGeom>
          <a:noFill/>
          <a:ln/>
        </p:spPr>
        <p:txBody>
          <a:bodyPr wrap="square" lIns="0" tIns="0" rIns="0" bIns="0" rtlCol="0" anchor="t"/>
          <a:lstStyle/>
          <a:p>
            <a:pPr marL="0" indent="0" algn="r">
              <a:lnSpc>
                <a:spcPts val="2950"/>
              </a:lnSpc>
              <a:buNone/>
            </a:pPr>
            <a:r>
              <a:rPr lang="en-US" sz="1850" dirty="0">
                <a:solidFill>
                  <a:srgbClr val="2B3541"/>
                </a:solidFill>
                <a:latin typeface="Funnel Sans" pitchFamily="34" charset="0"/>
                <a:ea typeface="Funnel Sans" pitchFamily="34" charset="-122"/>
                <a:cs typeface="Funnel Sans" pitchFamily="34" charset="-120"/>
              </a:rPr>
              <a:t>reveal key performance patterns, tactical substitution trends, and market value drivers.</a:t>
            </a:r>
            <a:endParaRPr lang="en-US" sz="1850" dirty="0"/>
          </a:p>
        </p:txBody>
      </p:sp>
      <p:sp>
        <p:nvSpPr>
          <p:cNvPr id="11" name="Shape 7"/>
          <p:cNvSpPr/>
          <p:nvPr/>
        </p:nvSpPr>
        <p:spPr>
          <a:xfrm>
            <a:off x="7552015" y="3386971"/>
            <a:ext cx="712827" cy="30480"/>
          </a:xfrm>
          <a:prstGeom prst="roundRect">
            <a:avLst>
              <a:gd name="adj" fmla="val 327429"/>
            </a:avLst>
          </a:prstGeom>
          <a:solidFill>
            <a:srgbClr val="D5CDBE"/>
          </a:solidFill>
          <a:ln/>
        </p:spPr>
      </p:sp>
      <p:sp>
        <p:nvSpPr>
          <p:cNvPr id="12" name="Shape 8"/>
          <p:cNvSpPr/>
          <p:nvPr/>
        </p:nvSpPr>
        <p:spPr>
          <a:xfrm>
            <a:off x="7047905" y="3134916"/>
            <a:ext cx="534591" cy="534591"/>
          </a:xfrm>
          <a:prstGeom prst="roundRect">
            <a:avLst>
              <a:gd name="adj" fmla="val 18669"/>
            </a:avLst>
          </a:prstGeom>
          <a:solidFill>
            <a:srgbClr val="FAF5EB"/>
          </a:solidFill>
          <a:ln w="7620">
            <a:solidFill>
              <a:srgbClr val="D5CDBE"/>
            </a:solidFill>
            <a:prstDash val="solid"/>
          </a:ln>
        </p:spPr>
      </p:sp>
      <p:pic>
        <p:nvPicPr>
          <p:cNvPr id="13" name="Image 2" descr="preencoded.png"/>
          <p:cNvPicPr>
            <a:picLocks noChangeAspect="1"/>
          </p:cNvPicPr>
          <p:nvPr/>
        </p:nvPicPr>
        <p:blipFill>
          <a:blip r:embed="rId5"/>
          <a:stretch>
            <a:fillRect/>
          </a:stretch>
        </p:blipFill>
        <p:spPr>
          <a:xfrm>
            <a:off x="7147500" y="3192601"/>
            <a:ext cx="335399" cy="419219"/>
          </a:xfrm>
          <a:prstGeom prst="rect">
            <a:avLst/>
          </a:prstGeom>
        </p:spPr>
      </p:pic>
      <p:sp>
        <p:nvSpPr>
          <p:cNvPr id="14" name="Text 9"/>
          <p:cNvSpPr/>
          <p:nvPr/>
        </p:nvSpPr>
        <p:spPr>
          <a:xfrm>
            <a:off x="8503206" y="3216592"/>
            <a:ext cx="4389596" cy="349448"/>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Attendance and goal correlations</a:t>
            </a:r>
            <a:endParaRPr lang="en-US" sz="2200" dirty="0"/>
          </a:p>
        </p:txBody>
      </p:sp>
      <p:sp>
        <p:nvSpPr>
          <p:cNvPr id="15" name="Text 10"/>
          <p:cNvSpPr/>
          <p:nvPr/>
        </p:nvSpPr>
        <p:spPr>
          <a:xfrm>
            <a:off x="8503206" y="3708559"/>
            <a:ext cx="5295543" cy="760333"/>
          </a:xfrm>
          <a:prstGeom prst="rect">
            <a:avLst/>
          </a:prstGeom>
          <a:noFill/>
          <a:ln/>
        </p:spPr>
        <p:txBody>
          <a:bodyPr wrap="square" lIns="0" tIns="0" rIns="0" bIns="0" rtlCol="0" anchor="t"/>
          <a:lstStyle/>
          <a:p>
            <a:pPr marL="0" indent="0" algn="l">
              <a:lnSpc>
                <a:spcPts val="2950"/>
              </a:lnSpc>
              <a:buNone/>
            </a:pPr>
            <a:r>
              <a:rPr lang="en-US" sz="1850" dirty="0">
                <a:solidFill>
                  <a:srgbClr val="2B3541"/>
                </a:solidFill>
                <a:latin typeface="Funnel Sans" pitchFamily="34" charset="0"/>
                <a:ea typeface="Funnel Sans" pitchFamily="34" charset="-122"/>
                <a:cs typeface="Funnel Sans" pitchFamily="34" charset="-120"/>
              </a:rPr>
              <a:t>highlight marketing opportunities to boost fan engagement and revenue.</a:t>
            </a:r>
            <a:endParaRPr lang="en-US" sz="1850" dirty="0"/>
          </a:p>
        </p:txBody>
      </p:sp>
      <p:sp>
        <p:nvSpPr>
          <p:cNvPr id="16" name="Shape 11"/>
          <p:cNvSpPr/>
          <p:nvPr/>
        </p:nvSpPr>
        <p:spPr>
          <a:xfrm>
            <a:off x="6365558" y="4615815"/>
            <a:ext cx="712827" cy="30480"/>
          </a:xfrm>
          <a:prstGeom prst="roundRect">
            <a:avLst>
              <a:gd name="adj" fmla="val 327429"/>
            </a:avLst>
          </a:prstGeom>
          <a:solidFill>
            <a:srgbClr val="D5CDBE"/>
          </a:solidFill>
          <a:ln/>
        </p:spPr>
      </p:sp>
      <p:sp>
        <p:nvSpPr>
          <p:cNvPr id="17" name="Shape 12"/>
          <p:cNvSpPr/>
          <p:nvPr/>
        </p:nvSpPr>
        <p:spPr>
          <a:xfrm>
            <a:off x="7047905" y="4363760"/>
            <a:ext cx="534591" cy="534591"/>
          </a:xfrm>
          <a:prstGeom prst="roundRect">
            <a:avLst>
              <a:gd name="adj" fmla="val 18669"/>
            </a:avLst>
          </a:prstGeom>
          <a:solidFill>
            <a:srgbClr val="FAF5EB"/>
          </a:solidFill>
          <a:ln w="7620">
            <a:solidFill>
              <a:srgbClr val="D5CDBE"/>
            </a:solidFill>
            <a:prstDash val="solid"/>
          </a:ln>
        </p:spPr>
      </p:sp>
      <p:pic>
        <p:nvPicPr>
          <p:cNvPr id="18" name="Image 3" descr="preencoded.png"/>
          <p:cNvPicPr>
            <a:picLocks noChangeAspect="1"/>
          </p:cNvPicPr>
          <p:nvPr/>
        </p:nvPicPr>
        <p:blipFill>
          <a:blip r:embed="rId6"/>
          <a:stretch>
            <a:fillRect/>
          </a:stretch>
        </p:blipFill>
        <p:spPr>
          <a:xfrm>
            <a:off x="7147500" y="4421445"/>
            <a:ext cx="335399" cy="419219"/>
          </a:xfrm>
          <a:prstGeom prst="rect">
            <a:avLst/>
          </a:prstGeom>
        </p:spPr>
      </p:pic>
      <p:sp>
        <p:nvSpPr>
          <p:cNvPr id="19" name="Text 13"/>
          <p:cNvSpPr/>
          <p:nvPr/>
        </p:nvSpPr>
        <p:spPr>
          <a:xfrm>
            <a:off x="2765941" y="4445437"/>
            <a:ext cx="3361253" cy="349448"/>
          </a:xfrm>
          <a:prstGeom prst="rect">
            <a:avLst/>
          </a:prstGeom>
          <a:noFill/>
          <a:ln/>
        </p:spPr>
        <p:txBody>
          <a:bodyPr wrap="none" lIns="0" tIns="0" rIns="0" bIns="0" rtlCol="0" anchor="t"/>
          <a:lstStyle/>
          <a:p>
            <a:pPr marL="0" indent="0" algn="r">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Urgent contract renewals</a:t>
            </a:r>
            <a:endParaRPr lang="en-US" sz="2200" dirty="0"/>
          </a:p>
        </p:txBody>
      </p:sp>
      <p:sp>
        <p:nvSpPr>
          <p:cNvPr id="20" name="Text 14"/>
          <p:cNvSpPr/>
          <p:nvPr/>
        </p:nvSpPr>
        <p:spPr>
          <a:xfrm>
            <a:off x="831652" y="4937403"/>
            <a:ext cx="5295543" cy="760333"/>
          </a:xfrm>
          <a:prstGeom prst="rect">
            <a:avLst/>
          </a:prstGeom>
          <a:noFill/>
          <a:ln/>
        </p:spPr>
        <p:txBody>
          <a:bodyPr wrap="square" lIns="0" tIns="0" rIns="0" bIns="0" rtlCol="0" anchor="t"/>
          <a:lstStyle/>
          <a:p>
            <a:pPr marL="0" indent="0" algn="r">
              <a:lnSpc>
                <a:spcPts val="2950"/>
              </a:lnSpc>
              <a:buNone/>
            </a:pPr>
            <a:r>
              <a:rPr lang="en-US" sz="1850" dirty="0">
                <a:solidFill>
                  <a:srgbClr val="2B3541"/>
                </a:solidFill>
                <a:latin typeface="Funnel Sans" pitchFamily="34" charset="0"/>
                <a:ea typeface="Funnel Sans" pitchFamily="34" charset="-122"/>
                <a:cs typeface="Funnel Sans" pitchFamily="34" charset="-120"/>
              </a:rPr>
              <a:t>are vital to maintain competitive team strength in top leagues.</a:t>
            </a:r>
            <a:endParaRPr lang="en-US" sz="1850" dirty="0"/>
          </a:p>
        </p:txBody>
      </p:sp>
      <p:sp>
        <p:nvSpPr>
          <p:cNvPr id="21" name="Shape 15"/>
          <p:cNvSpPr/>
          <p:nvPr/>
        </p:nvSpPr>
        <p:spPr>
          <a:xfrm>
            <a:off x="7552015" y="5844778"/>
            <a:ext cx="712827" cy="30480"/>
          </a:xfrm>
          <a:prstGeom prst="roundRect">
            <a:avLst>
              <a:gd name="adj" fmla="val 327429"/>
            </a:avLst>
          </a:prstGeom>
          <a:solidFill>
            <a:srgbClr val="D5CDBE"/>
          </a:solidFill>
          <a:ln/>
        </p:spPr>
      </p:sp>
      <p:sp>
        <p:nvSpPr>
          <p:cNvPr id="22" name="Shape 16"/>
          <p:cNvSpPr/>
          <p:nvPr/>
        </p:nvSpPr>
        <p:spPr>
          <a:xfrm>
            <a:off x="7047905" y="5592723"/>
            <a:ext cx="534591" cy="534591"/>
          </a:xfrm>
          <a:prstGeom prst="roundRect">
            <a:avLst>
              <a:gd name="adj" fmla="val 18669"/>
            </a:avLst>
          </a:prstGeom>
          <a:solidFill>
            <a:srgbClr val="FAF5EB"/>
          </a:solidFill>
          <a:ln w="7620">
            <a:solidFill>
              <a:srgbClr val="D5CDBE"/>
            </a:solidFill>
            <a:prstDash val="solid"/>
          </a:ln>
        </p:spPr>
      </p:sp>
      <p:pic>
        <p:nvPicPr>
          <p:cNvPr id="23" name="Image 4" descr="preencoded.png"/>
          <p:cNvPicPr>
            <a:picLocks noChangeAspect="1"/>
          </p:cNvPicPr>
          <p:nvPr/>
        </p:nvPicPr>
        <p:blipFill>
          <a:blip r:embed="rId7"/>
          <a:stretch>
            <a:fillRect/>
          </a:stretch>
        </p:blipFill>
        <p:spPr>
          <a:xfrm>
            <a:off x="7147500" y="5650409"/>
            <a:ext cx="335399" cy="419219"/>
          </a:xfrm>
          <a:prstGeom prst="rect">
            <a:avLst/>
          </a:prstGeom>
        </p:spPr>
      </p:pic>
      <p:sp>
        <p:nvSpPr>
          <p:cNvPr id="24" name="Text 17"/>
          <p:cNvSpPr/>
          <p:nvPr/>
        </p:nvSpPr>
        <p:spPr>
          <a:xfrm>
            <a:off x="8503206" y="5674400"/>
            <a:ext cx="4070509" cy="349448"/>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Strategic referee management</a:t>
            </a:r>
            <a:endParaRPr lang="en-US" sz="2200" dirty="0"/>
          </a:p>
        </p:txBody>
      </p:sp>
      <p:sp>
        <p:nvSpPr>
          <p:cNvPr id="25" name="Text 18"/>
          <p:cNvSpPr/>
          <p:nvPr/>
        </p:nvSpPr>
        <p:spPr>
          <a:xfrm>
            <a:off x="8503206" y="6166366"/>
            <a:ext cx="5295543" cy="380167"/>
          </a:xfrm>
          <a:prstGeom prst="rect">
            <a:avLst/>
          </a:prstGeom>
          <a:noFill/>
          <a:ln/>
        </p:spPr>
        <p:txBody>
          <a:bodyPr wrap="none" lIns="0" tIns="0" rIns="0" bIns="0" rtlCol="0" anchor="t"/>
          <a:lstStyle/>
          <a:p>
            <a:pPr marL="0" indent="0" algn="l">
              <a:lnSpc>
                <a:spcPts val="2950"/>
              </a:lnSpc>
              <a:buNone/>
            </a:pPr>
            <a:r>
              <a:rPr lang="en-US" sz="1850" dirty="0">
                <a:solidFill>
                  <a:srgbClr val="2B3541"/>
                </a:solidFill>
                <a:latin typeface="Funnel Sans" pitchFamily="34" charset="0"/>
                <a:ea typeface="Funnel Sans" pitchFamily="34" charset="-122"/>
                <a:cs typeface="Funnel Sans" pitchFamily="34" charset="-120"/>
              </a:rPr>
              <a:t>supports fair play and balanced match officiating.</a:t>
            </a: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829872"/>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Thank You</a:t>
            </a:r>
            <a:endParaRPr lang="en-US" sz="4400" dirty="0"/>
          </a:p>
        </p:txBody>
      </p:sp>
      <p:sp>
        <p:nvSpPr>
          <p:cNvPr id="4" name="Text 1"/>
          <p:cNvSpPr/>
          <p:nvPr/>
        </p:nvSpPr>
        <p:spPr>
          <a:xfrm>
            <a:off x="837724" y="2892862"/>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We appreciate your time and attention throughout this football data analysis presentation.</a:t>
            </a:r>
            <a:endParaRPr lang="en-US" sz="1850" dirty="0"/>
          </a:p>
        </p:txBody>
      </p:sp>
      <p:sp>
        <p:nvSpPr>
          <p:cNvPr id="5" name="Text 2"/>
          <p:cNvSpPr/>
          <p:nvPr/>
        </p:nvSpPr>
        <p:spPr>
          <a:xfrm>
            <a:off x="837724" y="3928110"/>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Looking forward to discussing strategic opportunities and next steps with you.</a:t>
            </a:r>
            <a:endParaRPr lang="en-US" sz="1850" dirty="0"/>
          </a:p>
        </p:txBody>
      </p:sp>
      <p:pic>
        <p:nvPicPr>
          <p:cNvPr id="6" name="Image 1" descr="preencoded.png"/>
          <p:cNvPicPr>
            <a:picLocks noChangeAspect="1"/>
          </p:cNvPicPr>
          <p:nvPr/>
        </p:nvPicPr>
        <p:blipFill>
          <a:blip r:embed="rId4"/>
          <a:stretch>
            <a:fillRect/>
          </a:stretch>
        </p:blipFill>
        <p:spPr>
          <a:xfrm>
            <a:off x="837724" y="4963358"/>
            <a:ext cx="1196816" cy="1436251"/>
          </a:xfrm>
          <a:prstGeom prst="rect">
            <a:avLst/>
          </a:prstGeom>
        </p:spPr>
      </p:pic>
      <p:sp>
        <p:nvSpPr>
          <p:cNvPr id="7" name="Text 3"/>
          <p:cNvSpPr/>
          <p:nvPr/>
        </p:nvSpPr>
        <p:spPr>
          <a:xfrm>
            <a:off x="2393513" y="520267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Questions Welcome</a:t>
            </a:r>
            <a:endParaRPr lang="en-US" sz="2200" dirty="0"/>
          </a:p>
        </p:txBody>
      </p:sp>
      <p:sp>
        <p:nvSpPr>
          <p:cNvPr id="8" name="Text 4"/>
          <p:cNvSpPr/>
          <p:nvPr/>
        </p:nvSpPr>
        <p:spPr>
          <a:xfrm>
            <a:off x="2393513" y="5698212"/>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Feel free to ask about any insights or data details.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21080"/>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Football Data Analysis: Key Insights and Business Impact</a:t>
            </a:r>
            <a:endParaRPr lang="en-US" sz="4400" dirty="0"/>
          </a:p>
        </p:txBody>
      </p:sp>
      <p:sp>
        <p:nvSpPr>
          <p:cNvPr id="4" name="Text 1"/>
          <p:cNvSpPr/>
          <p:nvPr/>
        </p:nvSpPr>
        <p:spPr>
          <a:xfrm>
            <a:off x="837724" y="3492103"/>
            <a:ext cx="7468553" cy="2298144"/>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This project analyzes a comprehensive football dataset to uncover success factors in performance, player profiles, team comparisons, attendance, referees, substitutions, events, competitions, demographics, and contracts. Using tools like Python, MySQL, Tableau, and Excel, we apply statistical and machine learning models to extract actionable insights.</a:t>
            </a:r>
            <a:endParaRPr lang="en-US" sz="1850" dirty="0"/>
          </a:p>
        </p:txBody>
      </p:sp>
      <p:sp>
        <p:nvSpPr>
          <p:cNvPr id="5" name="Text 2"/>
          <p:cNvSpPr/>
          <p:nvPr/>
        </p:nvSpPr>
        <p:spPr>
          <a:xfrm>
            <a:off x="837724" y="6059448"/>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Our goal is to enhance decision-making for coaches, scouts, and managers by leveraging data-driven strategies that improve player performance, team tactics, fan engagement, and business outcomes.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674965"/>
            <a:ext cx="5796915"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Performance Analysis</a:t>
            </a:r>
            <a:endParaRPr lang="en-US" sz="4400" dirty="0"/>
          </a:p>
        </p:txBody>
      </p:sp>
      <p:sp>
        <p:nvSpPr>
          <p:cNvPr id="4" name="Shape 1"/>
          <p:cNvSpPr/>
          <p:nvPr/>
        </p:nvSpPr>
        <p:spPr>
          <a:xfrm>
            <a:off x="6324124" y="1737955"/>
            <a:ext cx="538520" cy="538520"/>
          </a:xfrm>
          <a:prstGeom prst="roundRect">
            <a:avLst>
              <a:gd name="adj" fmla="val 18670"/>
            </a:avLst>
          </a:prstGeom>
          <a:solidFill>
            <a:srgbClr val="FAF5EB"/>
          </a:solidFill>
          <a:ln w="7620">
            <a:solidFill>
              <a:srgbClr val="D5CDBE"/>
            </a:solidFill>
            <a:prstDash val="solid"/>
          </a:ln>
        </p:spPr>
      </p:sp>
      <p:sp>
        <p:nvSpPr>
          <p:cNvPr id="5" name="Text 2"/>
          <p:cNvSpPr/>
          <p:nvPr/>
        </p:nvSpPr>
        <p:spPr>
          <a:xfrm>
            <a:off x="7101959" y="1820228"/>
            <a:ext cx="2806898" cy="703898"/>
          </a:xfrm>
          <a:prstGeom prst="rect">
            <a:avLst/>
          </a:prstGeom>
          <a:noFill/>
          <a:ln/>
        </p:spPr>
        <p:txBody>
          <a:bodyPr wrap="squar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Goal Prediction Model</a:t>
            </a:r>
            <a:endParaRPr lang="en-US" sz="2200" dirty="0"/>
          </a:p>
        </p:txBody>
      </p:sp>
      <p:sp>
        <p:nvSpPr>
          <p:cNvPr id="6" name="Text 3"/>
          <p:cNvSpPr/>
          <p:nvPr/>
        </p:nvSpPr>
        <p:spPr>
          <a:xfrm>
            <a:off x="7101959" y="2667714"/>
            <a:ext cx="2806898" cy="268116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Using logistic regression, player goals were predicted with 86% accuracy based on minutes played, position, competition, and captain status.</a:t>
            </a:r>
            <a:endParaRPr lang="en-US" sz="1850" dirty="0"/>
          </a:p>
        </p:txBody>
      </p:sp>
      <p:sp>
        <p:nvSpPr>
          <p:cNvPr id="7" name="Shape 4"/>
          <p:cNvSpPr/>
          <p:nvPr/>
        </p:nvSpPr>
        <p:spPr>
          <a:xfrm>
            <a:off x="10208062" y="1737955"/>
            <a:ext cx="538520" cy="538520"/>
          </a:xfrm>
          <a:prstGeom prst="roundRect">
            <a:avLst>
              <a:gd name="adj" fmla="val 18670"/>
            </a:avLst>
          </a:prstGeom>
          <a:solidFill>
            <a:srgbClr val="FAF5EB"/>
          </a:solidFill>
          <a:ln w="7620">
            <a:solidFill>
              <a:srgbClr val="D5CDBE"/>
            </a:solidFill>
            <a:prstDash val="solid"/>
          </a:ln>
        </p:spPr>
      </p:sp>
      <p:pic>
        <p:nvPicPr>
          <p:cNvPr id="8" name="Image 1" descr="preencoded.png"/>
          <p:cNvPicPr>
            <a:picLocks noChangeAspect="1"/>
          </p:cNvPicPr>
          <p:nvPr/>
        </p:nvPicPr>
        <p:blipFill>
          <a:blip r:embed="rId4"/>
          <a:stretch>
            <a:fillRect/>
          </a:stretch>
        </p:blipFill>
        <p:spPr>
          <a:xfrm>
            <a:off x="10308312" y="1838206"/>
            <a:ext cx="337899" cy="337899"/>
          </a:xfrm>
          <a:prstGeom prst="rect">
            <a:avLst/>
          </a:prstGeom>
        </p:spPr>
      </p:pic>
      <p:sp>
        <p:nvSpPr>
          <p:cNvPr id="9" name="Text 5"/>
          <p:cNvSpPr/>
          <p:nvPr/>
        </p:nvSpPr>
        <p:spPr>
          <a:xfrm>
            <a:off x="10985897" y="1820228"/>
            <a:ext cx="2806898"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ROC AUC CURVE</a:t>
            </a:r>
            <a:endParaRPr lang="en-US" sz="2200" dirty="0"/>
          </a:p>
        </p:txBody>
      </p:sp>
      <p:pic>
        <p:nvPicPr>
          <p:cNvPr id="10" name="Image 2" descr="preencoded.png"/>
          <p:cNvPicPr>
            <a:picLocks noChangeAspect="1"/>
          </p:cNvPicPr>
          <p:nvPr/>
        </p:nvPicPr>
        <p:blipFill>
          <a:blip r:embed="rId5"/>
          <a:stretch>
            <a:fillRect/>
          </a:stretch>
        </p:blipFill>
        <p:spPr>
          <a:xfrm>
            <a:off x="10987445" y="2441377"/>
            <a:ext cx="2803684" cy="2852142"/>
          </a:xfrm>
          <a:prstGeom prst="rect">
            <a:avLst/>
          </a:prstGeom>
        </p:spPr>
      </p:pic>
      <p:sp>
        <p:nvSpPr>
          <p:cNvPr id="11" name="Shape 6"/>
          <p:cNvSpPr/>
          <p:nvPr/>
        </p:nvSpPr>
        <p:spPr>
          <a:xfrm>
            <a:off x="6324124" y="5827633"/>
            <a:ext cx="538520" cy="538520"/>
          </a:xfrm>
          <a:prstGeom prst="roundRect">
            <a:avLst>
              <a:gd name="adj" fmla="val 18670"/>
            </a:avLst>
          </a:prstGeom>
          <a:solidFill>
            <a:srgbClr val="FAF5EB"/>
          </a:solidFill>
          <a:ln w="7620">
            <a:solidFill>
              <a:srgbClr val="D5CDBE"/>
            </a:solidFill>
            <a:prstDash val="solid"/>
          </a:ln>
        </p:spPr>
      </p:sp>
      <p:sp>
        <p:nvSpPr>
          <p:cNvPr id="12" name="Text 7"/>
          <p:cNvSpPr/>
          <p:nvPr/>
        </p:nvSpPr>
        <p:spPr>
          <a:xfrm>
            <a:off x="7101959" y="5909905"/>
            <a:ext cx="4363641"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Central Limit Theorem Validation</a:t>
            </a:r>
            <a:endParaRPr lang="en-US" sz="2200" dirty="0"/>
          </a:p>
        </p:txBody>
      </p:sp>
      <p:sp>
        <p:nvSpPr>
          <p:cNvPr id="13" name="Text 8"/>
          <p:cNvSpPr/>
          <p:nvPr/>
        </p:nvSpPr>
        <p:spPr>
          <a:xfrm>
            <a:off x="7101959" y="6405443"/>
            <a:ext cx="6690717" cy="1149072"/>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Random sampling confirmed that sample means approximate a normal distribution regardless of population distribution, proving the CLT with sample mean close to population mean.</a:t>
            </a:r>
            <a:endParaRPr lang="en-US" sz="1850" dirty="0"/>
          </a:p>
        </p:txBody>
      </p:sp>
      <p:sp>
        <p:nvSpPr>
          <p:cNvPr id="15" name="Rectangle 14">
            <a:extLst>
              <a:ext uri="{FF2B5EF4-FFF2-40B4-BE49-F238E27FC236}">
                <a16:creationId xmlns:a16="http://schemas.microsoft.com/office/drawing/2014/main" id="{F1364123-F21A-E721-4C51-936A5C41F89F}"/>
              </a:ext>
            </a:extLst>
          </p:cNvPr>
          <p:cNvSpPr/>
          <p:nvPr/>
        </p:nvSpPr>
        <p:spPr>
          <a:xfrm>
            <a:off x="12819317" y="756834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64669"/>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Player Profiles and Height Prediction</a:t>
            </a:r>
            <a:endParaRPr lang="en-US" sz="4400" dirty="0"/>
          </a:p>
        </p:txBody>
      </p:sp>
      <p:sp>
        <p:nvSpPr>
          <p:cNvPr id="4" name="Shape 1"/>
          <p:cNvSpPr/>
          <p:nvPr/>
        </p:nvSpPr>
        <p:spPr>
          <a:xfrm>
            <a:off x="6324124" y="2931676"/>
            <a:ext cx="7468553" cy="1755458"/>
          </a:xfrm>
          <a:prstGeom prst="roundRect">
            <a:avLst>
              <a:gd name="adj" fmla="val 5727"/>
            </a:avLst>
          </a:prstGeom>
          <a:solidFill>
            <a:srgbClr val="FAF5EB"/>
          </a:solidFill>
          <a:ln w="7620">
            <a:solidFill>
              <a:srgbClr val="D5CDBE"/>
            </a:solidFill>
            <a:prstDash val="solid"/>
          </a:ln>
        </p:spPr>
      </p:sp>
      <p:sp>
        <p:nvSpPr>
          <p:cNvPr id="5" name="Text 2"/>
          <p:cNvSpPr/>
          <p:nvPr/>
        </p:nvSpPr>
        <p:spPr>
          <a:xfrm>
            <a:off x="6571059" y="317861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Disciplinary Records</a:t>
            </a:r>
            <a:endParaRPr lang="en-US" sz="2200" dirty="0"/>
          </a:p>
        </p:txBody>
      </p:sp>
      <p:sp>
        <p:nvSpPr>
          <p:cNvPr id="6" name="Text 3"/>
          <p:cNvSpPr/>
          <p:nvPr/>
        </p:nvSpPr>
        <p:spPr>
          <a:xfrm>
            <a:off x="6571059" y="3674150"/>
            <a:ext cx="6974681"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John Anthony Brooks leads with the highest number of yellow cards, followed by Emmanuel Sabbi and Weston McKennie.</a:t>
            </a:r>
            <a:endParaRPr lang="en-US" sz="1850" dirty="0"/>
          </a:p>
        </p:txBody>
      </p:sp>
      <p:sp>
        <p:nvSpPr>
          <p:cNvPr id="7" name="Shape 4"/>
          <p:cNvSpPr/>
          <p:nvPr/>
        </p:nvSpPr>
        <p:spPr>
          <a:xfrm>
            <a:off x="6324124" y="4926449"/>
            <a:ext cx="7468553" cy="2138482"/>
          </a:xfrm>
          <a:prstGeom prst="roundRect">
            <a:avLst>
              <a:gd name="adj" fmla="val 4701"/>
            </a:avLst>
          </a:prstGeom>
          <a:solidFill>
            <a:srgbClr val="FAF5EB"/>
          </a:solidFill>
          <a:ln w="7620">
            <a:solidFill>
              <a:srgbClr val="D5CDBE"/>
            </a:solidFill>
            <a:prstDash val="solid"/>
          </a:ln>
        </p:spPr>
      </p:sp>
      <p:sp>
        <p:nvSpPr>
          <p:cNvPr id="8" name="Text 5"/>
          <p:cNvSpPr/>
          <p:nvPr/>
        </p:nvSpPr>
        <p:spPr>
          <a:xfrm>
            <a:off x="6571059" y="5173385"/>
            <a:ext cx="3165158"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Player height Prediction</a:t>
            </a:r>
            <a:endParaRPr lang="en-US" sz="2200" dirty="0"/>
          </a:p>
        </p:txBody>
      </p:sp>
      <p:sp>
        <p:nvSpPr>
          <p:cNvPr id="9" name="Text 6"/>
          <p:cNvSpPr/>
          <p:nvPr/>
        </p:nvSpPr>
        <p:spPr>
          <a:xfrm>
            <a:off x="6571059" y="5668923"/>
            <a:ext cx="6974681" cy="1149072"/>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Linear regression models predict player height using physical traits, recent performance, market value with an R2 score of 0.66, indicating moderate accuracy.</a:t>
            </a:r>
            <a:endParaRPr lang="en-US" sz="1850" dirty="0"/>
          </a:p>
        </p:txBody>
      </p:sp>
      <p:sp>
        <p:nvSpPr>
          <p:cNvPr id="11" name="Rectangle 10">
            <a:extLst>
              <a:ext uri="{FF2B5EF4-FFF2-40B4-BE49-F238E27FC236}">
                <a16:creationId xmlns:a16="http://schemas.microsoft.com/office/drawing/2014/main" id="{39A8DBB7-4A03-5730-6B78-D8039D3B5E4F}"/>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102763"/>
            <a:ext cx="12180332"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Team Comparison Analysis Height Hypothesis</a:t>
            </a:r>
            <a:endParaRPr lang="en-US" sz="4400" dirty="0"/>
          </a:p>
        </p:txBody>
      </p:sp>
      <p:sp>
        <p:nvSpPr>
          <p:cNvPr id="3" name="Text 1"/>
          <p:cNvSpPr/>
          <p:nvPr/>
        </p:nvSpPr>
        <p:spPr>
          <a:xfrm>
            <a:off x="837724" y="3405068"/>
            <a:ext cx="3313867"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H0 --  NULL HYPOTHESIS</a:t>
            </a:r>
            <a:endParaRPr lang="en-US" sz="2200" dirty="0"/>
          </a:p>
        </p:txBody>
      </p:sp>
      <p:sp>
        <p:nvSpPr>
          <p:cNvPr id="4" name="Text 2"/>
          <p:cNvSpPr/>
          <p:nvPr/>
        </p:nvSpPr>
        <p:spPr>
          <a:xfrm>
            <a:off x="837724" y="3996333"/>
            <a:ext cx="3928586" cy="1915120"/>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The null hypothesis in an ANOVA test assumes that there is no significant difference between the means of the groups being compared. </a:t>
            </a:r>
            <a:endParaRPr lang="en-US" sz="1850" dirty="0"/>
          </a:p>
        </p:txBody>
      </p:sp>
      <p:sp>
        <p:nvSpPr>
          <p:cNvPr id="5" name="Text 3"/>
          <p:cNvSpPr/>
          <p:nvPr/>
        </p:nvSpPr>
        <p:spPr>
          <a:xfrm>
            <a:off x="5357813" y="3405068"/>
            <a:ext cx="3928586" cy="703898"/>
          </a:xfrm>
          <a:prstGeom prst="rect">
            <a:avLst/>
          </a:prstGeom>
          <a:noFill/>
          <a:ln/>
        </p:spPr>
        <p:txBody>
          <a:bodyPr wrap="squar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Ha --  ALTERNATE HYPOTHESIS</a:t>
            </a:r>
            <a:endParaRPr lang="en-US" sz="2200" dirty="0"/>
          </a:p>
        </p:txBody>
      </p:sp>
      <p:sp>
        <p:nvSpPr>
          <p:cNvPr id="6" name="Text 4"/>
          <p:cNvSpPr/>
          <p:nvPr/>
        </p:nvSpPr>
        <p:spPr>
          <a:xfrm>
            <a:off x="5357813" y="4348282"/>
            <a:ext cx="3928586" cy="1149072"/>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The alternative hypothesis suggests that at least one group mean is different from the others.</a:t>
            </a:r>
            <a:endParaRPr lang="en-US" sz="1850" dirty="0"/>
          </a:p>
        </p:txBody>
      </p:sp>
      <p:sp>
        <p:nvSpPr>
          <p:cNvPr id="7" name="Text 5"/>
          <p:cNvSpPr/>
          <p:nvPr/>
        </p:nvSpPr>
        <p:spPr>
          <a:xfrm>
            <a:off x="9877901" y="3405068"/>
            <a:ext cx="3278148"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Team Height Differences</a:t>
            </a:r>
            <a:endParaRPr lang="en-US" sz="2200" dirty="0"/>
          </a:p>
        </p:txBody>
      </p:sp>
      <p:sp>
        <p:nvSpPr>
          <p:cNvPr id="8" name="Text 6"/>
          <p:cNvSpPr/>
          <p:nvPr/>
        </p:nvSpPr>
        <p:spPr>
          <a:xfrm>
            <a:off x="9877901" y="3996333"/>
            <a:ext cx="3928586" cy="1532096"/>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ANOVA test shows significant differences in average player heights among top teams, rejecting the null hypothesis of equal means.</a:t>
            </a:r>
            <a:endParaRPr lang="en-US" sz="1850" dirty="0"/>
          </a:p>
        </p:txBody>
      </p:sp>
      <p:sp>
        <p:nvSpPr>
          <p:cNvPr id="10" name="Rectangle 9">
            <a:extLst>
              <a:ext uri="{FF2B5EF4-FFF2-40B4-BE49-F238E27FC236}">
                <a16:creationId xmlns:a16="http://schemas.microsoft.com/office/drawing/2014/main" id="{AE3605EA-A78B-93B4-780D-07D83F4E5F3D}"/>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5099" y="624721"/>
            <a:ext cx="8794671" cy="668179"/>
          </a:xfrm>
          <a:prstGeom prst="rect">
            <a:avLst/>
          </a:prstGeom>
          <a:noFill/>
          <a:ln/>
        </p:spPr>
        <p:txBody>
          <a:bodyPr wrap="none" lIns="0" tIns="0" rIns="0" bIns="0" rtlCol="0" anchor="t"/>
          <a:lstStyle/>
          <a:p>
            <a:pPr marL="0" indent="0" algn="l">
              <a:lnSpc>
                <a:spcPts val="5250"/>
              </a:lnSpc>
              <a:buNone/>
            </a:pPr>
            <a:r>
              <a:rPr lang="en-US" sz="4200" b="1" dirty="0">
                <a:solidFill>
                  <a:srgbClr val="051D3A"/>
                </a:solidFill>
                <a:latin typeface="Funnel Display" pitchFamily="34" charset="0"/>
                <a:ea typeface="Funnel Display" pitchFamily="34" charset="-122"/>
                <a:cs typeface="Funnel Display" pitchFamily="34" charset="-120"/>
              </a:rPr>
              <a:t>Attendance and Stadium Analysis</a:t>
            </a:r>
            <a:endParaRPr lang="en-US" sz="4200" dirty="0"/>
          </a:p>
        </p:txBody>
      </p:sp>
      <p:sp>
        <p:nvSpPr>
          <p:cNvPr id="3" name="Text 1"/>
          <p:cNvSpPr/>
          <p:nvPr/>
        </p:nvSpPr>
        <p:spPr>
          <a:xfrm>
            <a:off x="795099" y="1633657"/>
            <a:ext cx="2672596" cy="334089"/>
          </a:xfrm>
          <a:prstGeom prst="rect">
            <a:avLst/>
          </a:prstGeom>
          <a:noFill/>
          <a:ln/>
        </p:spPr>
        <p:txBody>
          <a:bodyPr wrap="none" lIns="0" tIns="0" rIns="0" bIns="0" rtlCol="0" anchor="t"/>
          <a:lstStyle/>
          <a:p>
            <a:pPr marL="0" indent="0" algn="l">
              <a:lnSpc>
                <a:spcPts val="2600"/>
              </a:lnSpc>
              <a:buNone/>
            </a:pPr>
            <a:r>
              <a:rPr lang="en-US" sz="2100" dirty="0">
                <a:solidFill>
                  <a:srgbClr val="051D3A"/>
                </a:solidFill>
                <a:latin typeface="Funnel Display" pitchFamily="34" charset="0"/>
                <a:ea typeface="Funnel Display" pitchFamily="34" charset="-122"/>
                <a:cs typeface="Funnel Display" pitchFamily="34" charset="-120"/>
              </a:rPr>
              <a:t>Attendance Patterns</a:t>
            </a:r>
            <a:endParaRPr lang="en-US" sz="2100" dirty="0"/>
          </a:p>
        </p:txBody>
      </p:sp>
      <p:sp>
        <p:nvSpPr>
          <p:cNvPr id="4" name="Text 2"/>
          <p:cNvSpPr/>
          <p:nvPr/>
        </p:nvSpPr>
        <p:spPr>
          <a:xfrm>
            <a:off x="795099" y="2308503"/>
            <a:ext cx="13040201" cy="726758"/>
          </a:xfrm>
          <a:prstGeom prst="rect">
            <a:avLst/>
          </a:prstGeom>
          <a:noFill/>
          <a:ln/>
        </p:spPr>
        <p:txBody>
          <a:bodyPr wrap="square" lIns="0" tIns="0" rIns="0" bIns="0" rtlCol="0" anchor="t"/>
          <a:lstStyle/>
          <a:p>
            <a:pPr marL="0" indent="0" algn="l">
              <a:lnSpc>
                <a:spcPts val="2850"/>
              </a:lnSpc>
              <a:buNone/>
            </a:pPr>
            <a:r>
              <a:rPr lang="en-US" sz="1750" dirty="0">
                <a:solidFill>
                  <a:srgbClr val="2B3541"/>
                </a:solidFill>
                <a:latin typeface="Funnel Sans" pitchFamily="34" charset="0"/>
                <a:ea typeface="Funnel Sans" pitchFamily="34" charset="-122"/>
                <a:cs typeface="Funnel Sans" pitchFamily="34" charset="-120"/>
              </a:rPr>
              <a:t>Weekend matches have higher average attendance than weekdays, though the difference is moderate. SIGNAL IDUNA PARK recorded the highest goals scored among stadiums.</a:t>
            </a:r>
            <a:endParaRPr lang="en-US" sz="1750" dirty="0"/>
          </a:p>
        </p:txBody>
      </p:sp>
      <p:pic>
        <p:nvPicPr>
          <p:cNvPr id="5" name="Image 0" descr="preencoded.png"/>
          <p:cNvPicPr>
            <a:picLocks noChangeAspect="1"/>
          </p:cNvPicPr>
          <p:nvPr/>
        </p:nvPicPr>
        <p:blipFill>
          <a:blip r:embed="rId3"/>
          <a:stretch>
            <a:fillRect/>
          </a:stretch>
        </p:blipFill>
        <p:spPr>
          <a:xfrm>
            <a:off x="795099" y="3546277"/>
            <a:ext cx="6243042" cy="4045863"/>
          </a:xfrm>
          <a:prstGeom prst="rect">
            <a:avLst/>
          </a:prstGeom>
        </p:spPr>
      </p:pic>
      <p:pic>
        <p:nvPicPr>
          <p:cNvPr id="6" name="Image 1" descr="preencoded.png"/>
          <p:cNvPicPr>
            <a:picLocks noChangeAspect="1"/>
          </p:cNvPicPr>
          <p:nvPr/>
        </p:nvPicPr>
        <p:blipFill>
          <a:blip r:embed="rId4"/>
          <a:stretch>
            <a:fillRect/>
          </a:stretch>
        </p:blipFill>
        <p:spPr>
          <a:xfrm>
            <a:off x="8292227" y="3546277"/>
            <a:ext cx="4858345" cy="3736538"/>
          </a:xfrm>
          <a:prstGeom prst="rect">
            <a:avLst/>
          </a:prstGeom>
        </p:spPr>
      </p:pic>
      <p:sp>
        <p:nvSpPr>
          <p:cNvPr id="8" name="Rectangle 7">
            <a:extLst>
              <a:ext uri="{FF2B5EF4-FFF2-40B4-BE49-F238E27FC236}">
                <a16:creationId xmlns:a16="http://schemas.microsoft.com/office/drawing/2014/main" id="{FDA2F67F-7FCC-9EBD-F73B-2FB2D5F4D4B0}"/>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18078" y="644009"/>
            <a:ext cx="4765238" cy="343733"/>
          </a:xfrm>
          <a:prstGeom prst="rect">
            <a:avLst/>
          </a:prstGeom>
          <a:noFill/>
          <a:ln/>
        </p:spPr>
        <p:txBody>
          <a:bodyPr wrap="none" lIns="0" tIns="0" rIns="0" bIns="0" rtlCol="0" anchor="t"/>
          <a:lstStyle/>
          <a:p>
            <a:pPr marL="0" indent="0" algn="l">
              <a:lnSpc>
                <a:spcPts val="2700"/>
              </a:lnSpc>
              <a:buNone/>
            </a:pPr>
            <a:r>
              <a:rPr lang="en-US" sz="2150" dirty="0">
                <a:solidFill>
                  <a:srgbClr val="051D3A"/>
                </a:solidFill>
                <a:latin typeface="Funnel Display" pitchFamily="34" charset="0"/>
                <a:ea typeface="Funnel Display" pitchFamily="34" charset="-122"/>
                <a:cs typeface="Funnel Display" pitchFamily="34" charset="-120"/>
              </a:rPr>
              <a:t>Goal Range Prediction - KNN MODEL</a:t>
            </a:r>
            <a:endParaRPr lang="en-US" sz="2150" dirty="0"/>
          </a:p>
        </p:txBody>
      </p:sp>
      <p:sp>
        <p:nvSpPr>
          <p:cNvPr id="3" name="Text 1"/>
          <p:cNvSpPr/>
          <p:nvPr/>
        </p:nvSpPr>
        <p:spPr>
          <a:xfrm>
            <a:off x="818078" y="1250633"/>
            <a:ext cx="12994243" cy="373856"/>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KNN model predicts expected goal range by stadium and competition with precision and recall around 76%, </a:t>
            </a:r>
            <a:endParaRPr lang="en-US" sz="1800" dirty="0"/>
          </a:p>
        </p:txBody>
      </p:sp>
      <p:sp>
        <p:nvSpPr>
          <p:cNvPr id="4" name="Text 2"/>
          <p:cNvSpPr/>
          <p:nvPr/>
        </p:nvSpPr>
        <p:spPr>
          <a:xfrm>
            <a:off x="818078" y="1887379"/>
            <a:ext cx="12994243" cy="373856"/>
          </a:xfrm>
          <a:prstGeom prst="rect">
            <a:avLst/>
          </a:prstGeom>
          <a:noFill/>
          <a:ln/>
        </p:spPr>
        <p:txBody>
          <a:bodyPr wrap="non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and ROC AUC of 0.82.</a:t>
            </a:r>
            <a:endParaRPr lang="en-US" sz="1800" dirty="0"/>
          </a:p>
        </p:txBody>
      </p:sp>
      <p:pic>
        <p:nvPicPr>
          <p:cNvPr id="5" name="Image 0" descr="preencoded.png"/>
          <p:cNvPicPr>
            <a:picLocks noChangeAspect="1"/>
          </p:cNvPicPr>
          <p:nvPr/>
        </p:nvPicPr>
        <p:blipFill>
          <a:blip r:embed="rId3"/>
          <a:stretch>
            <a:fillRect/>
          </a:stretch>
        </p:blipFill>
        <p:spPr>
          <a:xfrm>
            <a:off x="818078" y="2787015"/>
            <a:ext cx="3898940" cy="3898940"/>
          </a:xfrm>
          <a:prstGeom prst="rect">
            <a:avLst/>
          </a:prstGeom>
        </p:spPr>
      </p:pic>
      <p:sp>
        <p:nvSpPr>
          <p:cNvPr id="6" name="Text 3"/>
          <p:cNvSpPr/>
          <p:nvPr/>
        </p:nvSpPr>
        <p:spPr>
          <a:xfrm>
            <a:off x="6251496" y="2734389"/>
            <a:ext cx="7568327" cy="747713"/>
          </a:xfrm>
          <a:prstGeom prst="rect">
            <a:avLst/>
          </a:prstGeom>
          <a:noFill/>
          <a:ln/>
        </p:spPr>
        <p:txBody>
          <a:bodyPr wrap="square" lIns="0" tIns="0" rIns="0" bIns="0" rtlCol="0" anchor="t"/>
          <a:lstStyle/>
          <a:p>
            <a:pPr marL="0" indent="0" algn="l">
              <a:lnSpc>
                <a:spcPts val="2900"/>
              </a:lnSpc>
              <a:buNone/>
            </a:pPr>
            <a:r>
              <a:rPr lang="en-US" sz="1800" dirty="0">
                <a:solidFill>
                  <a:srgbClr val="2B3541"/>
                </a:solidFill>
                <a:latin typeface="Funnel Sans" pitchFamily="34" charset="0"/>
                <a:ea typeface="Funnel Sans" pitchFamily="34" charset="-122"/>
                <a:cs typeface="Funnel Sans" pitchFamily="34" charset="-120"/>
              </a:rPr>
              <a:t>We can easily identify whether the stadium(venue) is low scoring venue or high scoring venue</a:t>
            </a:r>
            <a:endParaRPr lang="en-US" sz="1800" dirty="0"/>
          </a:p>
        </p:txBody>
      </p:sp>
      <p:sp>
        <p:nvSpPr>
          <p:cNvPr id="7" name="Text 4"/>
          <p:cNvSpPr/>
          <p:nvPr/>
        </p:nvSpPr>
        <p:spPr>
          <a:xfrm>
            <a:off x="818078" y="7211735"/>
            <a:ext cx="12994243" cy="373856"/>
          </a:xfrm>
          <a:prstGeom prst="rect">
            <a:avLst/>
          </a:prstGeom>
          <a:noFill/>
          <a:ln/>
        </p:spPr>
        <p:txBody>
          <a:bodyPr wrap="none" lIns="0" tIns="0" rIns="0" bIns="0" rtlCol="0" anchor="t"/>
          <a:lstStyle/>
          <a:p>
            <a:pPr marL="0" indent="0" algn="l">
              <a:lnSpc>
                <a:spcPts val="2900"/>
              </a:lnSpc>
              <a:buNone/>
            </a:pPr>
            <a:endParaRPr lang="en-US" sz="1800" dirty="0"/>
          </a:p>
        </p:txBody>
      </p:sp>
      <p:sp>
        <p:nvSpPr>
          <p:cNvPr id="9" name="Rectangle 8">
            <a:extLst>
              <a:ext uri="{FF2B5EF4-FFF2-40B4-BE49-F238E27FC236}">
                <a16:creationId xmlns:a16="http://schemas.microsoft.com/office/drawing/2014/main" id="{3391366F-D917-8CEF-3E45-0823A9DFE18E}"/>
              </a:ext>
            </a:extLst>
          </p:cNvPr>
          <p:cNvSpPr/>
          <p:nvPr/>
        </p:nvSpPr>
        <p:spPr>
          <a:xfrm>
            <a:off x="12819317" y="7579917"/>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47499"/>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Event and Player Performance Hypothesis Testing</a:t>
            </a:r>
            <a:endParaRPr lang="en-US" sz="4400" dirty="0"/>
          </a:p>
        </p:txBody>
      </p:sp>
      <p:pic>
        <p:nvPicPr>
          <p:cNvPr id="4" name="Image 1" descr="preencoded.png"/>
          <p:cNvPicPr>
            <a:picLocks noChangeAspect="1"/>
          </p:cNvPicPr>
          <p:nvPr/>
        </p:nvPicPr>
        <p:blipFill>
          <a:blip r:embed="rId4"/>
          <a:stretch>
            <a:fillRect/>
          </a:stretch>
        </p:blipFill>
        <p:spPr>
          <a:xfrm>
            <a:off x="6324124" y="3418523"/>
            <a:ext cx="1196816" cy="1740218"/>
          </a:xfrm>
          <a:prstGeom prst="rect">
            <a:avLst/>
          </a:prstGeom>
        </p:spPr>
      </p:pic>
      <p:sp>
        <p:nvSpPr>
          <p:cNvPr id="5" name="Text 1"/>
          <p:cNvSpPr/>
          <p:nvPr/>
        </p:nvSpPr>
        <p:spPr>
          <a:xfrm>
            <a:off x="7879913" y="3657838"/>
            <a:ext cx="3668911"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Weekend vs Weekday Goals</a:t>
            </a:r>
            <a:endParaRPr lang="en-US" sz="2200" dirty="0"/>
          </a:p>
        </p:txBody>
      </p:sp>
      <p:sp>
        <p:nvSpPr>
          <p:cNvPr id="6" name="Text 2"/>
          <p:cNvSpPr/>
          <p:nvPr/>
        </p:nvSpPr>
        <p:spPr>
          <a:xfrm>
            <a:off x="7879913" y="4153376"/>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T-test shows no significant difference in goals scored between weekends and weekdays; averages are similar.</a:t>
            </a:r>
            <a:endParaRPr lang="en-US" sz="1850" dirty="0"/>
          </a:p>
        </p:txBody>
      </p:sp>
      <p:pic>
        <p:nvPicPr>
          <p:cNvPr id="7" name="Image 2" descr="preencoded.png"/>
          <p:cNvPicPr>
            <a:picLocks noChangeAspect="1"/>
          </p:cNvPicPr>
          <p:nvPr/>
        </p:nvPicPr>
        <p:blipFill>
          <a:blip r:embed="rId5"/>
          <a:stretch>
            <a:fillRect/>
          </a:stretch>
        </p:blipFill>
        <p:spPr>
          <a:xfrm>
            <a:off x="6324124" y="5158740"/>
            <a:ext cx="1196816" cy="2123242"/>
          </a:xfrm>
          <a:prstGeom prst="rect">
            <a:avLst/>
          </a:prstGeom>
        </p:spPr>
      </p:pic>
      <p:sp>
        <p:nvSpPr>
          <p:cNvPr id="8" name="Text 3"/>
          <p:cNvSpPr/>
          <p:nvPr/>
        </p:nvSpPr>
        <p:spPr>
          <a:xfrm>
            <a:off x="7879913" y="5398056"/>
            <a:ext cx="3231713" cy="351949"/>
          </a:xfrm>
          <a:prstGeom prst="rect">
            <a:avLst/>
          </a:prstGeom>
          <a:noFill/>
          <a:ln/>
        </p:spPr>
        <p:txBody>
          <a:bodyPr wrap="none" lIns="0" tIns="0" rIns="0" bIns="0" rtlCol="0" anchor="t"/>
          <a:lstStyle/>
          <a:p>
            <a:pPr marL="0" indent="0" algn="l">
              <a:lnSpc>
                <a:spcPts val="2750"/>
              </a:lnSpc>
              <a:buNone/>
            </a:pPr>
            <a:r>
              <a:rPr lang="en-US" sz="2200" dirty="0">
                <a:solidFill>
                  <a:srgbClr val="2B3541"/>
                </a:solidFill>
                <a:latin typeface="Funnel Display" pitchFamily="34" charset="0"/>
                <a:ea typeface="Funnel Display" pitchFamily="34" charset="-122"/>
                <a:cs typeface="Funnel Display" pitchFamily="34" charset="-120"/>
              </a:rPr>
              <a:t>Height and Goal Scoring</a:t>
            </a:r>
            <a:endParaRPr lang="en-US" sz="2200" dirty="0"/>
          </a:p>
        </p:txBody>
      </p:sp>
      <p:sp>
        <p:nvSpPr>
          <p:cNvPr id="9" name="Text 4"/>
          <p:cNvSpPr/>
          <p:nvPr/>
        </p:nvSpPr>
        <p:spPr>
          <a:xfrm>
            <a:off x="7879913" y="5893594"/>
            <a:ext cx="5912763" cy="1149072"/>
          </a:xfrm>
          <a:prstGeom prst="rect">
            <a:avLst/>
          </a:prstGeom>
          <a:noFill/>
          <a:ln/>
        </p:spPr>
        <p:txBody>
          <a:bodyPr wrap="square" lIns="0" tIns="0" rIns="0" bIns="0" rtlCol="0" anchor="t"/>
          <a:lstStyle/>
          <a:p>
            <a:pPr>
              <a:lnSpc>
                <a:spcPts val="3000"/>
              </a:lnSpc>
            </a:pPr>
            <a:r>
              <a:rPr lang="en-US" sz="1850" dirty="0">
                <a:solidFill>
                  <a:srgbClr val="2B3541"/>
                </a:solidFill>
                <a:latin typeface="Funnel Sans"/>
                <a:ea typeface="Funnel Sans"/>
                <a:cs typeface="Funnel Sans" pitchFamily="34" charset="-120"/>
              </a:rPr>
              <a:t>Z-test indicates taller players (&gt;178 cm) not score significantly more goals than shorter players, accept the null hypothesis.</a:t>
            </a:r>
            <a:endParaRPr lang="en-US" sz="1850" dirty="0">
              <a:latin typeface="Funnel Sans"/>
              <a:ea typeface="Funnel Sans"/>
            </a:endParaRPr>
          </a:p>
        </p:txBody>
      </p:sp>
      <p:sp>
        <p:nvSpPr>
          <p:cNvPr id="11" name="Rectangle 10">
            <a:extLst>
              <a:ext uri="{FF2B5EF4-FFF2-40B4-BE49-F238E27FC236}">
                <a16:creationId xmlns:a16="http://schemas.microsoft.com/office/drawing/2014/main" id="{E4A10106-B6D1-CB49-4688-5A100A4544E7}"/>
              </a:ext>
            </a:extLst>
          </p:cNvPr>
          <p:cNvSpPr/>
          <p:nvPr/>
        </p:nvSpPr>
        <p:spPr>
          <a:xfrm>
            <a:off x="12819317" y="7591492"/>
            <a:ext cx="1808186" cy="6364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62</cp:revision>
  <dcterms:created xsi:type="dcterms:W3CDTF">2025-05-12T20:00:39Z</dcterms:created>
  <dcterms:modified xsi:type="dcterms:W3CDTF">2025-05-13T19:42:00Z</dcterms:modified>
</cp:coreProperties>
</file>